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3"/>
  </p:notesMasterIdLst>
  <p:handoutMasterIdLst>
    <p:handoutMasterId r:id="rId24"/>
  </p:handoutMasterIdLst>
  <p:sldIdLst>
    <p:sldId id="256" r:id="rId3"/>
    <p:sldId id="261" r:id="rId4"/>
    <p:sldId id="271" r:id="rId5"/>
    <p:sldId id="272" r:id="rId6"/>
    <p:sldId id="273" r:id="rId7"/>
    <p:sldId id="274" r:id="rId8"/>
    <p:sldId id="275" r:id="rId9"/>
    <p:sldId id="276" r:id="rId10"/>
    <p:sldId id="277" r:id="rId11"/>
    <p:sldId id="278" r:id="rId12"/>
    <p:sldId id="279" r:id="rId13"/>
    <p:sldId id="280" r:id="rId14"/>
    <p:sldId id="281" r:id="rId15"/>
    <p:sldId id="284" r:id="rId16"/>
    <p:sldId id="285" r:id="rId17"/>
    <p:sldId id="286" r:id="rId18"/>
    <p:sldId id="287" r:id="rId19"/>
    <p:sldId id="282" r:id="rId20"/>
    <p:sldId id="283" r:id="rId21"/>
    <p:sldId id="27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288" y="210"/>
      </p:cViewPr>
      <p:guideLst>
        <p:guide orient="horz" pos="2160"/>
        <p:guide pos="3840"/>
      </p:guideLst>
    </p:cSldViewPr>
  </p:slideViewPr>
  <p:notesTextViewPr>
    <p:cViewPr>
      <p:scale>
        <a:sx n="1" d="1"/>
        <a:sy n="1" d="1"/>
      </p:scale>
      <p:origin x="0" y="0"/>
    </p:cViewPr>
  </p:notesTextViewPr>
  <p:notesViewPr>
    <p:cSldViewPr snapToGrid="0">
      <p:cViewPr varScale="1">
        <p:scale>
          <a:sx n="63" d="100"/>
          <a:sy n="63" d="100"/>
        </p:scale>
        <p:origin x="2838"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D9D2DDA-69D8-473F-A583-B6774B31A77B}" type="datetimeFigureOut">
              <a:rPr lang="en-US"/>
              <a:t>28-Sep-17</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2392CCB-FF08-4D29-8DA3-E1FD86044808}" type="slidenum">
              <a:rPr/>
              <a:t>‹#›</a:t>
            </a:fld>
            <a:endParaRPr/>
          </a:p>
        </p:txBody>
      </p:sp>
    </p:spTree>
    <p:extLst>
      <p:ext uri="{BB962C8B-B14F-4D97-AF65-F5344CB8AC3E}">
        <p14:creationId xmlns:p14="http://schemas.microsoft.com/office/powerpoint/2010/main" val="1662153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1F6DFB-6833-46E4-B515-70E0D9178056}" type="datetimeFigureOut">
              <a:rPr lang="en-US"/>
              <a:t>28-Sep-17</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8706C7-F2C3-48B6-8A22-C484D800B5D4}" type="slidenum">
              <a:rPr/>
              <a:t>‹#›</a:t>
            </a:fld>
            <a:endParaRPr/>
          </a:p>
        </p:txBody>
      </p:sp>
    </p:spTree>
    <p:extLst>
      <p:ext uri="{BB962C8B-B14F-4D97-AF65-F5344CB8AC3E}">
        <p14:creationId xmlns:p14="http://schemas.microsoft.com/office/powerpoint/2010/main" val="599506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1" y="1905000"/>
            <a:ext cx="12188826" cy="320040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2" y="1795132"/>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1" name="Rectangle 10"/>
          <p:cNvSpPr/>
          <p:nvPr/>
        </p:nvSpPr>
        <p:spPr>
          <a:xfrm>
            <a:off x="-2" y="5142116"/>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2" name="Title 1"/>
          <p:cNvSpPr>
            <a:spLocks noGrp="1"/>
          </p:cNvSpPr>
          <p:nvPr>
            <p:ph type="ctrTitle"/>
          </p:nvPr>
        </p:nvSpPr>
        <p:spPr>
          <a:xfrm>
            <a:off x="1295400" y="2079812"/>
            <a:ext cx="9601200" cy="1724092"/>
          </a:xfrm>
        </p:spPr>
        <p:txBody>
          <a:bodyPr anchor="b"/>
          <a:lstStyle>
            <a:lvl1pPr algn="ctr">
              <a:defRPr sz="5400"/>
            </a:lvl1pPr>
          </a:lstStyle>
          <a:p>
            <a:r>
              <a:rPr lang="en-US" smtClean="0"/>
              <a:t>Click to edit Master title style</a:t>
            </a:r>
            <a:endParaRPr/>
          </a:p>
        </p:txBody>
      </p:sp>
      <p:sp>
        <p:nvSpPr>
          <p:cNvPr id="3" name="Subtitle 2"/>
          <p:cNvSpPr>
            <a:spLocks noGrp="1"/>
          </p:cNvSpPr>
          <p:nvPr>
            <p:ph type="subTitle" idx="1"/>
          </p:nvPr>
        </p:nvSpPr>
        <p:spPr>
          <a:xfrm>
            <a:off x="1295400" y="3959352"/>
            <a:ext cx="9601200" cy="914400"/>
          </a:xfrm>
        </p:spPr>
        <p:txBody>
          <a:bodyPr>
            <a:normAutofit/>
          </a:bodyPr>
          <a:lstStyle>
            <a:lvl1pPr marL="0" indent="0" algn="ctr">
              <a:spcBef>
                <a:spcPts val="0"/>
              </a:spcBef>
              <a:buNone/>
              <a:defRPr sz="2000"/>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a:p>
        </p:txBody>
      </p:sp>
    </p:spTree>
    <p:extLst>
      <p:ext uri="{BB962C8B-B14F-4D97-AF65-F5344CB8AC3E}">
        <p14:creationId xmlns:p14="http://schemas.microsoft.com/office/powerpoint/2010/main" val="1985752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0B277187-C200-495F-A386-621319EADA8F}" type="datetimeFigureOut">
              <a:rPr lang="en-US"/>
              <a:t>28-Sep-17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2735931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0B277187-C200-495F-A386-621319EADA8F}" type="datetimeFigureOut">
              <a:rPr lang="en-US"/>
              <a:t>28-Sep-17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4230509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B277187-C200-495F-A386-621319EADA8F}" type="datetimeFigureOut">
              <a:rPr lang="en-US"/>
              <a:t>28-Sep-17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4217319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p:ext uri="{DCECCB84-F9BA-43D5-87BE-67443E8EF086}">
      <p15:sldGuideLst xmlns:p15="http://schemas.microsoft.com/office/powerpoint/2012/main" xmlns="">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rotWithShape="1">
          <a:gsLst>
            <a:gs pos="100000">
              <a:schemeClr val="accent1">
                <a:alpha val="80000"/>
              </a:schemeClr>
            </a:gs>
            <a:gs pos="0">
              <a:schemeClr val="accent1">
                <a:lumMod val="40000"/>
                <a:lumOff val="60000"/>
                <a:alpha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95400" y="2130552"/>
            <a:ext cx="9601200" cy="2359152"/>
          </a:xfrm>
        </p:spPr>
        <p:txBody>
          <a:bodyPr anchor="b">
            <a:normAutofit/>
          </a:bodyPr>
          <a:lstStyle>
            <a:lvl1pPr algn="ctr">
              <a:defRPr sz="5400" b="1"/>
            </a:lvl1pPr>
          </a:lstStyle>
          <a:p>
            <a:r>
              <a:rPr lang="en-US" smtClean="0"/>
              <a:t>Click to edit Master title style</a:t>
            </a:r>
            <a:endParaRPr/>
          </a:p>
        </p:txBody>
      </p:sp>
      <p:sp>
        <p:nvSpPr>
          <p:cNvPr id="3" name="Text Placeholder 2"/>
          <p:cNvSpPr>
            <a:spLocks noGrp="1"/>
          </p:cNvSpPr>
          <p:nvPr>
            <p:ph type="body" idx="1"/>
          </p:nvPr>
        </p:nvSpPr>
        <p:spPr>
          <a:xfrm>
            <a:off x="1295400" y="4572000"/>
            <a:ext cx="9601200" cy="841248"/>
          </a:xfrm>
        </p:spPr>
        <p:txBody>
          <a:bodyPr anchor="t"/>
          <a:lstStyle>
            <a:lvl1pPr marL="0" indent="0" algn="ctr">
              <a:spcBef>
                <a:spcPts val="0"/>
              </a:spcBef>
              <a:buNone/>
              <a:defRPr sz="20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B277187-C200-495F-A386-621319EADA8F}" type="datetimeFigureOut">
              <a:rPr lang="en-US"/>
              <a:t>28-Sep-17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31620335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34112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27888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0B277187-C200-495F-A386-621319EADA8F}" type="datetimeFigureOut">
              <a:rPr lang="en-US"/>
              <a:t>28-Sep-17</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3676357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Text Placeholder 2"/>
          <p:cNvSpPr>
            <a:spLocks noGrp="1"/>
          </p:cNvSpPr>
          <p:nvPr>
            <p:ph type="body" idx="1"/>
          </p:nvPr>
        </p:nvSpPr>
        <p:spPr>
          <a:xfrm>
            <a:off x="1341120" y="1837464"/>
            <a:ext cx="4572000" cy="766588"/>
          </a:xfrm>
        </p:spPr>
        <p:txBody>
          <a:bodyPr anchor="ctr">
            <a:normAutofit/>
          </a:bodyPr>
          <a:lstStyle>
            <a:lvl1pPr marL="0" indent="0">
              <a:spcBef>
                <a:spcPts val="0"/>
              </a:spcBef>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4112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278880" y="1837464"/>
            <a:ext cx="4572000" cy="766588"/>
          </a:xfrm>
        </p:spPr>
        <p:txBody>
          <a:bodyPr anchor="ctr">
            <a:normAutofit/>
          </a:bodyPr>
          <a:lstStyle>
            <a:lvl1pPr marL="0" indent="0">
              <a:spcBef>
                <a:spcPts val="0"/>
              </a:spcBef>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7888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0B277187-C200-495F-A386-621319EADA8F}" type="datetimeFigureOut">
              <a:rPr lang="en-US"/>
              <a:t>28-Sep-17</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3254392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B277187-C200-495F-A386-621319EADA8F}" type="datetimeFigureOut">
              <a:rPr lang="en-US"/>
              <a:t>28-Sep-17</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1412916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4"/>
          <p:cNvGrpSpPr/>
          <p:nvPr/>
        </p:nvGrpSpPr>
        <p:grpSpPr>
          <a:xfrm flipV="1">
            <a:off x="1585" y="0"/>
            <a:ext cx="12188827" cy="377952"/>
            <a:chOff x="-1" y="6480048"/>
            <a:chExt cx="12188827" cy="377952"/>
          </a:xfrm>
        </p:grpSpPr>
        <p:sp>
          <p:nvSpPr>
            <p:cNvPr id="6" name="Rectangle 5"/>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7" name="Rectangle 6"/>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Date Placeholder 1"/>
          <p:cNvSpPr>
            <a:spLocks noGrp="1"/>
          </p:cNvSpPr>
          <p:nvPr>
            <p:ph type="dt" sz="half" idx="10"/>
          </p:nvPr>
        </p:nvSpPr>
        <p:spPr/>
        <p:txBody>
          <a:bodyPr/>
          <a:lstStyle/>
          <a:p>
            <a:fld id="{0B277187-C200-495F-A386-621319EADA8F}" type="datetimeFigureOut">
              <a:rPr lang="en-US"/>
              <a:t>28-Sep-17</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3295436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flipV="1">
            <a:off x="1585" y="0"/>
            <a:ext cx="12188827" cy="377952"/>
            <a:chOff x="-1" y="6480048"/>
            <a:chExt cx="12188827" cy="377952"/>
          </a:xfrm>
        </p:grpSpPr>
        <p:sp>
          <p:nvSpPr>
            <p:cNvPr id="9" name="Rectangle 8"/>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1"/>
          <p:cNvSpPr>
            <a:spLocks noGrp="1"/>
          </p:cNvSpPr>
          <p:nvPr>
            <p:ph type="title"/>
          </p:nvPr>
        </p:nvSpPr>
        <p:spPr>
          <a:xfrm>
            <a:off x="7470648" y="2350008"/>
            <a:ext cx="4206240" cy="1993392"/>
          </a:xfrm>
        </p:spPr>
        <p:txBody>
          <a:bodyPr anchor="b">
            <a:normAutofit/>
          </a:bodyPr>
          <a:lstStyle>
            <a:lvl1pPr>
              <a:defRPr sz="3400" b="1"/>
            </a:lvl1pPr>
          </a:lstStyle>
          <a:p>
            <a:r>
              <a:rPr lang="en-US" smtClean="0"/>
              <a:t>Click to edit Master title style</a:t>
            </a:r>
            <a:endParaRPr/>
          </a:p>
        </p:txBody>
      </p:sp>
      <p:sp>
        <p:nvSpPr>
          <p:cNvPr id="3" name="Content Placeholder 2"/>
          <p:cNvSpPr>
            <a:spLocks noGrp="1"/>
          </p:cNvSpPr>
          <p:nvPr>
            <p:ph idx="1"/>
          </p:nvPr>
        </p:nvSpPr>
        <p:spPr>
          <a:xfrm>
            <a:off x="457200" y="758952"/>
            <a:ext cx="6629400" cy="533095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B277187-C200-495F-A386-621319EADA8F}" type="datetimeFigureOut">
              <a:rPr lang="en-US"/>
              <a:t>28-Sep-17</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539374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flipV="1">
            <a:off x="1585" y="0"/>
            <a:ext cx="12188827" cy="377952"/>
            <a:chOff x="-1" y="6480048"/>
            <a:chExt cx="12188827" cy="377952"/>
          </a:xfrm>
        </p:grpSpPr>
        <p:sp>
          <p:nvSpPr>
            <p:cNvPr id="9" name="Rectangle 8"/>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1"/>
          <p:cNvSpPr>
            <a:spLocks noGrp="1"/>
          </p:cNvSpPr>
          <p:nvPr>
            <p:ph type="title"/>
          </p:nvPr>
        </p:nvSpPr>
        <p:spPr>
          <a:xfrm>
            <a:off x="7470648" y="2350008"/>
            <a:ext cx="4206240" cy="1993392"/>
          </a:xfrm>
        </p:spPr>
        <p:txBody>
          <a:bodyPr anchor="b">
            <a:normAutofit/>
          </a:bodyPr>
          <a:lstStyle>
            <a:lvl1pPr>
              <a:defRPr sz="3400" b="1"/>
            </a:lvl1pPr>
          </a:lstStyle>
          <a:p>
            <a:r>
              <a:rPr lang="en-US" smtClean="0"/>
              <a:t>Click to edit Master title style</a:t>
            </a:r>
            <a:endParaRPr/>
          </a:p>
        </p:txBody>
      </p:sp>
      <p:sp>
        <p:nvSpPr>
          <p:cNvPr id="3" name="Picture Placeholder 2"/>
          <p:cNvSpPr>
            <a:spLocks noGrp="1"/>
          </p:cNvSpPr>
          <p:nvPr>
            <p:ph type="pic" idx="1"/>
          </p:nvPr>
        </p:nvSpPr>
        <p:spPr>
          <a:xfrm>
            <a:off x="150811" y="506104"/>
            <a:ext cx="6858002" cy="5843016"/>
          </a:xfrm>
          <a:solidFill>
            <a:schemeClr val="accent1">
              <a:lumMod val="40000"/>
              <a:lumOff val="60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B277187-C200-495F-A386-621319EADA8F}" type="datetimeFigureOut">
              <a:rPr lang="en-US"/>
              <a:t>28-Sep-17</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1101986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20000"/>
                <a:lumOff val="80000"/>
                <a:alpha val="59000"/>
              </a:schemeClr>
            </a:gs>
            <a:gs pos="40000">
              <a:schemeClr val="accent1">
                <a:lumMod val="20000"/>
                <a:lumOff val="80000"/>
                <a:alpha val="66000"/>
              </a:schemeClr>
            </a:gs>
            <a:gs pos="100000">
              <a:schemeClr val="accent1">
                <a:lumMod val="40000"/>
                <a:lumOff val="60000"/>
              </a:schemeClr>
            </a:gs>
          </a:gsLst>
          <a:path path="circle">
            <a:fillToRect l="50000" t="-80000" r="50000" b="180000"/>
          </a:path>
        </a:gradFill>
        <a:effectLst/>
      </p:bgPr>
    </p:bg>
    <p:spTree>
      <p:nvGrpSpPr>
        <p:cNvPr id="1" name=""/>
        <p:cNvGrpSpPr/>
        <p:nvPr/>
      </p:nvGrpSpPr>
      <p:grpSpPr>
        <a:xfrm>
          <a:off x="0" y="0"/>
          <a:ext cx="0" cy="0"/>
          <a:chOff x="0" y="0"/>
          <a:chExt cx="0" cy="0"/>
        </a:xfrm>
      </p:grpSpPr>
      <p:grpSp>
        <p:nvGrpSpPr>
          <p:cNvPr id="9" name="Group 8"/>
          <p:cNvGrpSpPr/>
          <p:nvPr/>
        </p:nvGrpSpPr>
        <p:grpSpPr>
          <a:xfrm>
            <a:off x="-1" y="6480048"/>
            <a:ext cx="12188827" cy="377952"/>
            <a:chOff x="-1" y="6480048"/>
            <a:chExt cx="12188827" cy="377952"/>
          </a:xfrm>
        </p:grpSpPr>
        <p:sp>
          <p:nvSpPr>
            <p:cNvPr id="7" name="Rectangle 6"/>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8" name="Rectangle 7"/>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Placeholder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900">
                <a:solidFill>
                  <a:schemeClr val="tx1"/>
                </a:solidFill>
              </a:defRPr>
            </a:lvl1pPr>
          </a:lstStyle>
          <a:p>
            <a:fld id="{0B277187-C200-495F-A386-621319EADA8F}" type="datetimeFigureOut">
              <a:rPr lang="en-US"/>
              <a:pPr/>
              <a:t>28-Sep-17</a:t>
            </a:fld>
            <a:endParaRPr/>
          </a:p>
        </p:txBody>
      </p:sp>
      <p:sp>
        <p:nvSpPr>
          <p:cNvPr id="5" name="Footer Placeholder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900">
                <a:solidFill>
                  <a:schemeClr val="tx1"/>
                </a:solidFill>
              </a:defRPr>
            </a:lvl1pPr>
          </a:lstStyle>
          <a:p>
            <a:endParaRPr/>
          </a:p>
        </p:txBody>
      </p:sp>
      <p:sp>
        <p:nvSpPr>
          <p:cNvPr id="6" name="Slide Number Placeholder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900">
                <a:solidFill>
                  <a:schemeClr val="tx1"/>
                </a:solidFill>
              </a:defRPr>
            </a:lvl1pPr>
          </a:lstStyle>
          <a:p>
            <a:fld id="{FC749032-2A07-4AE8-BA90-74324CAE0C87}" type="slidenum">
              <a:rPr/>
              <a:pPr/>
              <a:t>‹#›</a:t>
            </a:fld>
            <a:endParaRPr/>
          </a:p>
        </p:txBody>
      </p:sp>
    </p:spTree>
    <p:extLst>
      <p:ext uri="{BB962C8B-B14F-4D97-AF65-F5344CB8AC3E}">
        <p14:creationId xmlns:p14="http://schemas.microsoft.com/office/powerpoint/2010/main" val="3870023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3400" b="1"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100000"/>
        <a:buFont typeface="Arial" pitchFamily="34" charset="0"/>
        <a:buChar char="▪"/>
        <a:defRPr sz="2000" kern="1200">
          <a:solidFill>
            <a:schemeClr val="tx1">
              <a:lumMod val="90000"/>
              <a:lumOff val="10000"/>
            </a:schemeClr>
          </a:solidFill>
          <a:latin typeface="+mn-lt"/>
          <a:ea typeface="+mn-ea"/>
          <a:cs typeface="+mn-cs"/>
        </a:defRPr>
      </a:lvl1pPr>
      <a:lvl2pPr marL="594360" indent="-228600" algn="l" defTabSz="914400" rtl="0" eaLnBrk="1" latinLnBrk="0" hangingPunct="1">
        <a:lnSpc>
          <a:spcPct val="90000"/>
        </a:lnSpc>
        <a:spcBef>
          <a:spcPts val="1000"/>
        </a:spcBef>
        <a:buSzPct val="100000"/>
        <a:buFont typeface="Arial" pitchFamily="34" charset="0"/>
        <a:buChar char="▪"/>
        <a:defRPr sz="1800" kern="1200">
          <a:solidFill>
            <a:schemeClr val="tx1">
              <a:lumMod val="90000"/>
              <a:lumOff val="10000"/>
            </a:schemeClr>
          </a:solidFill>
          <a:latin typeface="+mn-lt"/>
          <a:ea typeface="+mn-ea"/>
          <a:cs typeface="+mn-cs"/>
        </a:defRPr>
      </a:lvl2pPr>
      <a:lvl3pPr marL="914400" indent="-228600" algn="l" defTabSz="914400" rtl="0" eaLnBrk="1" latinLnBrk="0" hangingPunct="1">
        <a:lnSpc>
          <a:spcPct val="90000"/>
        </a:lnSpc>
        <a:spcBef>
          <a:spcPts val="800"/>
        </a:spcBef>
        <a:buSzPct val="100000"/>
        <a:buFont typeface="Arial" pitchFamily="34" charset="0"/>
        <a:buChar char="▪"/>
        <a:defRPr sz="1600" kern="1200">
          <a:solidFill>
            <a:schemeClr val="tx1">
              <a:lumMod val="90000"/>
              <a:lumOff val="10000"/>
            </a:schemeClr>
          </a:solidFill>
          <a:latin typeface="+mn-lt"/>
          <a:ea typeface="+mn-ea"/>
          <a:cs typeface="+mn-cs"/>
        </a:defRPr>
      </a:lvl3pPr>
      <a:lvl4pPr marL="1234440" indent="-228600" algn="l" defTabSz="914400" rtl="0" eaLnBrk="1" latinLnBrk="0" hangingPunct="1">
        <a:lnSpc>
          <a:spcPct val="90000"/>
        </a:lnSpc>
        <a:spcBef>
          <a:spcPts val="800"/>
        </a:spcBef>
        <a:buSzPct val="100000"/>
        <a:buFont typeface="Arial" pitchFamily="34" charset="0"/>
        <a:buChar char="▪"/>
        <a:defRPr sz="1400" kern="1200">
          <a:solidFill>
            <a:schemeClr val="tx1">
              <a:lumMod val="90000"/>
              <a:lumOff val="10000"/>
            </a:schemeClr>
          </a:solidFill>
          <a:latin typeface="+mn-lt"/>
          <a:ea typeface="+mn-ea"/>
          <a:cs typeface="+mn-cs"/>
        </a:defRPr>
      </a:lvl4pPr>
      <a:lvl5pPr marL="1554480" indent="-228600" algn="l" defTabSz="914400" rtl="0" eaLnBrk="1" latinLnBrk="0" hangingPunct="1">
        <a:lnSpc>
          <a:spcPct val="90000"/>
        </a:lnSpc>
        <a:spcBef>
          <a:spcPts val="800"/>
        </a:spcBef>
        <a:buSzPct val="100000"/>
        <a:buFont typeface="Arial" pitchFamily="34" charset="0"/>
        <a:buChar char="▪"/>
        <a:defRPr sz="1400" kern="1200">
          <a:solidFill>
            <a:schemeClr val="tx1">
              <a:lumMod val="90000"/>
              <a:lumOff val="10000"/>
            </a:schemeClr>
          </a:solidFill>
          <a:latin typeface="+mn-lt"/>
          <a:ea typeface="+mn-ea"/>
          <a:cs typeface="+mn-cs"/>
        </a:defRPr>
      </a:lvl5pPr>
      <a:lvl6pPr marL="187452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ro-RO" dirty="0" smtClean="0"/>
              <a:t>„Măsuri </a:t>
            </a:r>
            <a:r>
              <a:rPr lang="ro-RO" dirty="0"/>
              <a:t>active pentru integrare socială</a:t>
            </a:r>
            <a:r>
              <a:rPr lang="ro-RO" dirty="0" smtClean="0"/>
              <a:t>”</a:t>
            </a:r>
            <a:endParaRPr lang="en-US" dirty="0"/>
          </a:p>
        </p:txBody>
      </p:sp>
      <p:sp>
        <p:nvSpPr>
          <p:cNvPr id="7" name="Subtitle 6"/>
          <p:cNvSpPr>
            <a:spLocks noGrp="1"/>
          </p:cNvSpPr>
          <p:nvPr>
            <p:ph type="subTitle" idx="1"/>
          </p:nvPr>
        </p:nvSpPr>
        <p:spPr>
          <a:xfrm>
            <a:off x="1295400" y="3959351"/>
            <a:ext cx="9601200" cy="1017597"/>
          </a:xfrm>
        </p:spPr>
        <p:txBody>
          <a:bodyPr>
            <a:normAutofit fontScale="92500" lnSpcReduction="20000"/>
          </a:bodyPr>
          <a:lstStyle/>
          <a:p>
            <a:r>
              <a:rPr lang="ro-RO" b="1" dirty="0" smtClean="0"/>
              <a:t>Contract </a:t>
            </a:r>
            <a:r>
              <a:rPr lang="ro-RO" b="1" dirty="0"/>
              <a:t>nr</a:t>
            </a:r>
            <a:r>
              <a:rPr lang="ro-RO" dirty="0"/>
              <a:t>.: </a:t>
            </a:r>
            <a:r>
              <a:rPr lang="ro-RO" b="1" dirty="0"/>
              <a:t>POCU/18/4/1/101949</a:t>
            </a:r>
            <a:endParaRPr lang="en-US" dirty="0"/>
          </a:p>
          <a:p>
            <a:r>
              <a:rPr lang="ro-RO" b="1" dirty="0"/>
              <a:t>Beneficiar</a:t>
            </a:r>
            <a:r>
              <a:rPr lang="ro-RO" dirty="0"/>
              <a:t>: Comuna Negoi, Județul Dolj</a:t>
            </a:r>
            <a:endParaRPr lang="en-US" dirty="0"/>
          </a:p>
          <a:p>
            <a:r>
              <a:rPr lang="ro-RO" b="1" dirty="0"/>
              <a:t>Parteneri</a:t>
            </a:r>
            <a:r>
              <a:rPr lang="ro-RO" dirty="0"/>
              <a:t>: P1 – Școala Gimnazială Negoi, P2 – Fundația Universitară Hyperion</a:t>
            </a:r>
            <a:endParaRPr lang="en-US" dirty="0"/>
          </a:p>
          <a:p>
            <a:r>
              <a:rPr lang="en-US" b="1" dirty="0" err="1" smtClean="0"/>
              <a:t>Valoare</a:t>
            </a:r>
            <a:r>
              <a:rPr lang="en-US" b="1" dirty="0" smtClean="0"/>
              <a:t> </a:t>
            </a:r>
            <a:r>
              <a:rPr lang="en-US" b="1" dirty="0" err="1" smtClean="0"/>
              <a:t>totala</a:t>
            </a:r>
            <a:r>
              <a:rPr lang="en-US" b="1" dirty="0" smtClean="0"/>
              <a:t>: 15.910.187,69 lei</a:t>
            </a:r>
            <a:endParaRPr lang="en-US" b="1" dirty="0"/>
          </a:p>
        </p:txBody>
      </p:sp>
    </p:spTree>
    <p:extLst>
      <p:ext uri="{BB962C8B-B14F-4D97-AF65-F5344CB8AC3E}">
        <p14:creationId xmlns:p14="http://schemas.microsoft.com/office/powerpoint/2010/main" val="3998018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REZULTATELE PROIECTULUI</a:t>
            </a:r>
            <a:endParaRPr lang="en-US" dirty="0"/>
          </a:p>
        </p:txBody>
      </p:sp>
      <p:sp>
        <p:nvSpPr>
          <p:cNvPr id="3" name="Rectangle 2"/>
          <p:cNvSpPr/>
          <p:nvPr/>
        </p:nvSpPr>
        <p:spPr>
          <a:xfrm>
            <a:off x="410307" y="1720840"/>
            <a:ext cx="11441723" cy="4801314"/>
          </a:xfrm>
          <a:prstGeom prst="rect">
            <a:avLst/>
          </a:prstGeom>
        </p:spPr>
        <p:txBody>
          <a:bodyPr wrap="square">
            <a:spAutoFit/>
          </a:bodyPr>
          <a:lstStyle/>
          <a:p>
            <a:pPr algn="just"/>
            <a:endParaRPr lang="ro-RO" b="1" dirty="0" smtClean="0"/>
          </a:p>
          <a:p>
            <a:pPr algn="just"/>
            <a:r>
              <a:rPr lang="ro-RO" b="1" dirty="0" smtClean="0"/>
              <a:t>Rezultat </a:t>
            </a:r>
            <a:r>
              <a:rPr lang="ro-RO" b="1" dirty="0"/>
              <a:t>12 </a:t>
            </a:r>
            <a:r>
              <a:rPr lang="ro-RO" dirty="0"/>
              <a:t>– 25 locuinte reabilitate si 38 panouri fotovoltaice montate in comunitatea marginalizata </a:t>
            </a:r>
            <a:r>
              <a:rPr lang="ro-RO" b="1" dirty="0" smtClean="0"/>
              <a:t>Imbunatatiri/beneficii </a:t>
            </a:r>
            <a:r>
              <a:rPr lang="ro-RO" b="1" dirty="0"/>
              <a:t>reale</a:t>
            </a:r>
            <a:r>
              <a:rPr lang="ro-RO" dirty="0"/>
              <a:t>: imbunatatirea conditiilor de locuit pentru mai multe familii din grupul tinta si implicit imbunatatirea calitatii vietii acestora prin reabilitarea a 25 de locuinte si prin montarea a 38 panouri fotovoltaice; Reducerea costurilor cu energie consumata prin montarea de panouri voltaice care produc energie la standarde inalte si contribuie la dezvoltarea tehnologiilor energetice si eficientizarea utilizarii resurselor</a:t>
            </a:r>
            <a:r>
              <a:rPr lang="ro-RO" dirty="0" smtClean="0"/>
              <a:t>.</a:t>
            </a:r>
          </a:p>
          <a:p>
            <a:pPr algn="just"/>
            <a:endParaRPr lang="ro-RO" dirty="0"/>
          </a:p>
          <a:p>
            <a:pPr algn="just"/>
            <a:r>
              <a:rPr lang="ro-RO" b="1" dirty="0"/>
              <a:t>Rezultat 13 </a:t>
            </a:r>
            <a:r>
              <a:rPr lang="ro-RO" dirty="0"/>
              <a:t>– 493 persoane (membri GT) asistate si sprijinite pentru reglementarea documentelor personale </a:t>
            </a:r>
            <a:r>
              <a:rPr lang="ro-RO" b="1" dirty="0" smtClean="0"/>
              <a:t>Imbunatatiri/beneficii reale</a:t>
            </a:r>
            <a:r>
              <a:rPr lang="ro-RO" dirty="0" smtClean="0"/>
              <a:t>: </a:t>
            </a:r>
            <a:r>
              <a:rPr lang="ro-RO" dirty="0"/>
              <a:t>493 membri ai grupului tinta vor beneficia de informare /consultanta / asistenta juridica in ceea ce priveste pasii legali necesari a fi realizati pentru obtinerea / reglementarea actelor personale (documente de identitate / proprietate / stare civila</a:t>
            </a:r>
            <a:r>
              <a:rPr lang="ro-RO" dirty="0" smtClean="0"/>
              <a:t>).</a:t>
            </a:r>
          </a:p>
          <a:p>
            <a:pPr algn="just"/>
            <a:endParaRPr lang="ro-RO" dirty="0"/>
          </a:p>
          <a:p>
            <a:pPr algn="just"/>
            <a:r>
              <a:rPr lang="ro-RO" b="1" dirty="0"/>
              <a:t>Rezultat 14 </a:t>
            </a:r>
            <a:r>
              <a:rPr lang="ro-RO" dirty="0"/>
              <a:t>– 493 persoane (membri GT) sprijinite pentru reglementarea documentelor de </a:t>
            </a:r>
            <a:r>
              <a:rPr lang="ro-RO" dirty="0" smtClean="0"/>
              <a:t>asistenta sociala. </a:t>
            </a:r>
            <a:r>
              <a:rPr lang="ro-RO" b="1" dirty="0" smtClean="0"/>
              <a:t>Imbunatatiri/beneficii </a:t>
            </a:r>
            <a:r>
              <a:rPr lang="ro-RO" b="1" dirty="0"/>
              <a:t>reale</a:t>
            </a:r>
            <a:r>
              <a:rPr lang="ro-RO" dirty="0"/>
              <a:t>: 493 membri ai grupului tinta vor beneficia de informare / consultanta / asistenta juridica pentru reglementarea documentelor de asistenta sociala</a:t>
            </a:r>
            <a:r>
              <a:rPr lang="ro-RO" dirty="0" smtClean="0"/>
              <a:t>.</a:t>
            </a:r>
          </a:p>
          <a:p>
            <a:pPr algn="just"/>
            <a:endParaRPr lang="ro-RO" dirty="0"/>
          </a:p>
          <a:p>
            <a:pPr algn="just"/>
            <a:endParaRPr lang="en-US" dirty="0"/>
          </a:p>
        </p:txBody>
      </p:sp>
    </p:spTree>
    <p:extLst>
      <p:ext uri="{BB962C8B-B14F-4D97-AF65-F5344CB8AC3E}">
        <p14:creationId xmlns:p14="http://schemas.microsoft.com/office/powerpoint/2010/main" val="235569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REZULTATELE PROIECTULUI</a:t>
            </a:r>
            <a:endParaRPr lang="en-US" dirty="0"/>
          </a:p>
        </p:txBody>
      </p:sp>
      <p:sp>
        <p:nvSpPr>
          <p:cNvPr id="3" name="Rectangle 2"/>
          <p:cNvSpPr/>
          <p:nvPr/>
        </p:nvSpPr>
        <p:spPr>
          <a:xfrm>
            <a:off x="316523" y="1720840"/>
            <a:ext cx="11488615" cy="5078313"/>
          </a:xfrm>
          <a:prstGeom prst="rect">
            <a:avLst/>
          </a:prstGeom>
        </p:spPr>
        <p:txBody>
          <a:bodyPr wrap="square">
            <a:spAutoFit/>
          </a:bodyPr>
          <a:lstStyle/>
          <a:p>
            <a:pPr algn="just"/>
            <a:r>
              <a:rPr lang="ro-RO" b="1" dirty="0"/>
              <a:t>Rezultat 15 </a:t>
            </a:r>
            <a:r>
              <a:rPr lang="ro-RO" dirty="0"/>
              <a:t>- 3 Workshop-uri cu tema "Incluziunea in sociala a grupurilor vulnerabile cu cetateni de etnie roma din comunitatile marginalizate"; 300 persoane (membri GT) participante la workshop-uri (100 persoane/1 workshop). </a:t>
            </a:r>
            <a:r>
              <a:rPr lang="ro-RO" b="1" dirty="0" smtClean="0"/>
              <a:t>Imbunatatiri/beneficii </a:t>
            </a:r>
            <a:r>
              <a:rPr lang="ro-RO" b="1" dirty="0"/>
              <a:t>reale: </a:t>
            </a:r>
            <a:r>
              <a:rPr lang="ro-RO" dirty="0"/>
              <a:t>300 de membri ai grupului tinta (100 persoane / 1 workshop) vor fi informati si constientizati cu privire la incluziunea in societate si pe piata muncii a cetatenilor de etnie roma din comunitatile marginalizate pentru integrarea acestora in viata sociala</a:t>
            </a:r>
            <a:r>
              <a:rPr lang="ro-RO" dirty="0" smtClean="0"/>
              <a:t>.</a:t>
            </a:r>
          </a:p>
          <a:p>
            <a:pPr algn="just"/>
            <a:endParaRPr lang="ro-RO" dirty="0"/>
          </a:p>
          <a:p>
            <a:pPr algn="just"/>
            <a:r>
              <a:rPr lang="ro-RO" b="1" dirty="0"/>
              <a:t>Rezultat 16 </a:t>
            </a:r>
            <a:r>
              <a:rPr lang="ro-RO" dirty="0"/>
              <a:t>- 3 Workshop-uri "Initiative privind imbatranirea activa si protectia sociala a varstnicilor"; 300 persoane (membri GT) participante la workshop-uri (100 persoane/1 </a:t>
            </a:r>
            <a:r>
              <a:rPr lang="ro-RO" dirty="0" smtClean="0"/>
              <a:t>workshop). </a:t>
            </a:r>
            <a:r>
              <a:rPr lang="ro-RO" b="1" dirty="0" smtClean="0"/>
              <a:t>Imbunatatiri/beneficii </a:t>
            </a:r>
            <a:r>
              <a:rPr lang="ro-RO" b="1" dirty="0"/>
              <a:t>reale</a:t>
            </a:r>
            <a:r>
              <a:rPr lang="ro-RO" dirty="0"/>
              <a:t>: 300 de membri ai grupului tinta (100 persoane / 1 workshop) vor fi informati si constientizati cu privire la imbatranirea activa si protectia sociala a varstnicilor, vor afla metode de prelungire a duratei viata si imbatranire sanatoasa, masuri de imbunatatire si implementare a acestor aspecte la nivelul comunitatii marginalizate</a:t>
            </a:r>
            <a:r>
              <a:rPr lang="ro-RO" dirty="0" smtClean="0"/>
              <a:t>.</a:t>
            </a:r>
          </a:p>
          <a:p>
            <a:pPr algn="just"/>
            <a:endParaRPr lang="ro-RO" dirty="0"/>
          </a:p>
          <a:p>
            <a:pPr algn="just"/>
            <a:r>
              <a:rPr lang="ro-RO" b="1" dirty="0"/>
              <a:t>Rezultat 17 </a:t>
            </a:r>
            <a:r>
              <a:rPr lang="ro-RO" dirty="0"/>
              <a:t>- 3 Workshop-uri "Incluziunea sociala si pe piata muncii a persoanelor cu dizabilitati; 300 persoane (membri GT) participante la workshop-uri (100 persoane/1 workshop) </a:t>
            </a:r>
            <a:r>
              <a:rPr lang="ro-RO" b="1" dirty="0" smtClean="0"/>
              <a:t>Imbunatatiri/beneficii </a:t>
            </a:r>
            <a:r>
              <a:rPr lang="ro-RO" b="1" dirty="0"/>
              <a:t>reale</a:t>
            </a:r>
            <a:r>
              <a:rPr lang="ro-RO" dirty="0"/>
              <a:t>: 300 de membri ai grupului tinta (100 persoane / 1 workshop) vor fi informati si constientizati cu privire la incluziunea sociala si pe piata muncii a persoanelor cu dizabilitati, masuri de imbunatatire si implementare a acestor aspecte la nivelul comunitatii marginalizate.</a:t>
            </a:r>
            <a:endParaRPr lang="en-US" dirty="0"/>
          </a:p>
        </p:txBody>
      </p:sp>
    </p:spTree>
    <p:extLst>
      <p:ext uri="{BB962C8B-B14F-4D97-AF65-F5344CB8AC3E}">
        <p14:creationId xmlns:p14="http://schemas.microsoft.com/office/powerpoint/2010/main" val="4056088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REZULTATELE PROIECTULUI</a:t>
            </a:r>
            <a:endParaRPr lang="en-US" dirty="0"/>
          </a:p>
        </p:txBody>
      </p:sp>
      <p:sp>
        <p:nvSpPr>
          <p:cNvPr id="3" name="Rectangle 2"/>
          <p:cNvSpPr/>
          <p:nvPr/>
        </p:nvSpPr>
        <p:spPr>
          <a:xfrm>
            <a:off x="422031" y="1720840"/>
            <a:ext cx="11183815" cy="4247317"/>
          </a:xfrm>
          <a:prstGeom prst="rect">
            <a:avLst/>
          </a:prstGeom>
        </p:spPr>
        <p:txBody>
          <a:bodyPr wrap="square">
            <a:spAutoFit/>
          </a:bodyPr>
          <a:lstStyle/>
          <a:p>
            <a:endParaRPr lang="ro-RO" b="1" dirty="0" smtClean="0"/>
          </a:p>
          <a:p>
            <a:r>
              <a:rPr lang="ro-RO" b="1" dirty="0" smtClean="0"/>
              <a:t>Rezultat </a:t>
            </a:r>
            <a:r>
              <a:rPr lang="ro-RO" b="1" dirty="0"/>
              <a:t>18 </a:t>
            </a:r>
            <a:r>
              <a:rPr lang="ro-RO" dirty="0"/>
              <a:t>- 3 Workshop-uri "Protectia si promovarea drepturilor copilului"; 300 persoane (membri GT) participante la workshopuri (100 persoane/1 </a:t>
            </a:r>
            <a:r>
              <a:rPr lang="ro-RO" dirty="0" smtClean="0"/>
              <a:t>workshop). </a:t>
            </a:r>
            <a:r>
              <a:rPr lang="ro-RO" b="1" dirty="0" smtClean="0"/>
              <a:t>Imbunatatiri/beneficii </a:t>
            </a:r>
            <a:r>
              <a:rPr lang="ro-RO" b="1" dirty="0"/>
              <a:t>reale</a:t>
            </a:r>
            <a:r>
              <a:rPr lang="ro-RO" dirty="0"/>
              <a:t>: 300 de membri ai grupului tinta (100 persoane / 1 workshop) vor fi informati si constientizati cu privire la principalele drepturi ale copilului stabilite prin legislatia nationala pentru asigurarea unei vieti de familie armonioasa si a unui echilibru socioafectiv a copiilor, pentru eliminarea formelor de abuz fizic sau psihologic asupra copiilor</a:t>
            </a:r>
            <a:r>
              <a:rPr lang="ro-RO" dirty="0" smtClean="0"/>
              <a:t>.</a:t>
            </a:r>
          </a:p>
          <a:p>
            <a:endParaRPr lang="ro-RO" dirty="0"/>
          </a:p>
          <a:p>
            <a:r>
              <a:rPr lang="ro-RO" b="1" dirty="0"/>
              <a:t>Rezultat 19 </a:t>
            </a:r>
            <a:r>
              <a:rPr lang="ro-RO" dirty="0"/>
              <a:t>- 3 Workshop-uri "Masuri privind sanatatea mintala a copilului si a adolescentului care apartine unei comunitati marginalizate"; 300 persoane (membri GT) participante la workshop-uri (100 persoane/1 </a:t>
            </a:r>
            <a:r>
              <a:rPr lang="ro-RO" dirty="0" smtClean="0"/>
              <a:t>workshop). </a:t>
            </a:r>
            <a:r>
              <a:rPr lang="ro-RO" b="1" dirty="0" smtClean="0"/>
              <a:t>Imbunatatiri/beneficii </a:t>
            </a:r>
            <a:r>
              <a:rPr lang="ro-RO" b="1" dirty="0"/>
              <a:t>reale</a:t>
            </a:r>
            <a:r>
              <a:rPr lang="ro-RO" dirty="0"/>
              <a:t>: 300 de membri ai grupului tinta (100 persoane / 1 workshop) vor fi informati si constientizati cu privire la sanatatea mintala a copilului si a adolescentului pentru depistarea si rezolvarea problemelor de ordin enotional, comportamental sau de dezvoltare cu care se confrunta copii la nivel de familie si comunitate</a:t>
            </a:r>
            <a:r>
              <a:rPr lang="ro-RO" dirty="0" smtClean="0"/>
              <a:t>.</a:t>
            </a:r>
          </a:p>
          <a:p>
            <a:endParaRPr lang="ro-RO" dirty="0"/>
          </a:p>
        </p:txBody>
      </p:sp>
    </p:spTree>
    <p:extLst>
      <p:ext uri="{BB962C8B-B14F-4D97-AF65-F5344CB8AC3E}">
        <p14:creationId xmlns:p14="http://schemas.microsoft.com/office/powerpoint/2010/main" val="905926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REZULTATELE PROIECTULUI</a:t>
            </a:r>
            <a:endParaRPr lang="en-US" dirty="0"/>
          </a:p>
        </p:txBody>
      </p:sp>
      <p:sp>
        <p:nvSpPr>
          <p:cNvPr id="3" name="Rectangle 2"/>
          <p:cNvSpPr/>
          <p:nvPr/>
        </p:nvSpPr>
        <p:spPr>
          <a:xfrm>
            <a:off x="375137" y="1859340"/>
            <a:ext cx="11523785" cy="3416320"/>
          </a:xfrm>
          <a:prstGeom prst="rect">
            <a:avLst/>
          </a:prstGeom>
        </p:spPr>
        <p:txBody>
          <a:bodyPr wrap="square">
            <a:spAutoFit/>
          </a:bodyPr>
          <a:lstStyle/>
          <a:p>
            <a:pPr algn="just"/>
            <a:r>
              <a:rPr lang="ro-RO" b="1" dirty="0"/>
              <a:t>Rezultat 20 </a:t>
            </a:r>
            <a:r>
              <a:rPr lang="ro-RO" dirty="0"/>
              <a:t>- 3 Workshop-uri "Limitarea fenomenului de abandon scolar in comunitatile sarace care includ cetateni de etnie roma”; 300 persoane (membri GT) participante la workshop-uri (100 persoane/1 workshop) </a:t>
            </a:r>
            <a:r>
              <a:rPr lang="ro-RO" b="1" dirty="0"/>
              <a:t>Imbunatatiri/beneficii reale</a:t>
            </a:r>
            <a:r>
              <a:rPr lang="ro-RO" dirty="0"/>
              <a:t>: 300 de membri ai grupului tinta (100 persoane / 1 workshop) vor fi informati si constientizati cu privire la metodele de reducere si prevenire a parasirii timpurii a scolii in comunitatea marginalizata din care fac parte, pentru a cunoaste implicatiile de ordin social si economic a fenomenului de abandon scolar si pentru a remedia aceasta situatie</a:t>
            </a:r>
            <a:r>
              <a:rPr lang="ro-RO" dirty="0" smtClean="0"/>
              <a:t>.</a:t>
            </a:r>
          </a:p>
          <a:p>
            <a:pPr algn="just"/>
            <a:endParaRPr lang="ro-RO" dirty="0"/>
          </a:p>
          <a:p>
            <a:pPr algn="just"/>
            <a:r>
              <a:rPr lang="ro-RO" b="1" dirty="0"/>
              <a:t>Rezultat 21 </a:t>
            </a:r>
            <a:r>
              <a:rPr lang="ro-RO" dirty="0"/>
              <a:t>- 6 Seminarii active si inovatoare pentru implicarea membrilor comunitatii in problemele sociale; 150 persoane (membri GT) participante la seminarii (25 persoane / 1 </a:t>
            </a:r>
            <a:r>
              <a:rPr lang="ro-RO" dirty="0" smtClean="0"/>
              <a:t>seminar). </a:t>
            </a:r>
            <a:r>
              <a:rPr lang="ro-RO" b="1" dirty="0" smtClean="0"/>
              <a:t>Imbunatatiri/beneficii </a:t>
            </a:r>
            <a:r>
              <a:rPr lang="ro-RO" b="1" dirty="0"/>
              <a:t>reale</a:t>
            </a:r>
            <a:r>
              <a:rPr lang="ro-RO" dirty="0"/>
              <a:t>: 150 de membri ai grupului tinta (25 persoane / seminar) vor fi informati si constientizati cu privire la imbunatatirea dialogului la nivelul comunitatii prin stabilirea unor strategii si planuri de actiune a caror implementare va duce la o implicare mult mai activa a membrilor comunitatii in problemele sociale cu care se confrunta aceasta.</a:t>
            </a:r>
            <a:endParaRPr lang="en-US" dirty="0"/>
          </a:p>
        </p:txBody>
      </p:sp>
    </p:spTree>
    <p:extLst>
      <p:ext uri="{BB962C8B-B14F-4D97-AF65-F5344CB8AC3E}">
        <p14:creationId xmlns:p14="http://schemas.microsoft.com/office/powerpoint/2010/main" val="799355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ACTIVITATILE PROIECTULUI</a:t>
            </a:r>
            <a:endParaRPr lang="en-US" dirty="0"/>
          </a:p>
        </p:txBody>
      </p:sp>
      <p:sp>
        <p:nvSpPr>
          <p:cNvPr id="3" name="Rectangle 2"/>
          <p:cNvSpPr/>
          <p:nvPr/>
        </p:nvSpPr>
        <p:spPr>
          <a:xfrm>
            <a:off x="621322" y="1799889"/>
            <a:ext cx="10738339" cy="5078313"/>
          </a:xfrm>
          <a:prstGeom prst="rect">
            <a:avLst/>
          </a:prstGeom>
        </p:spPr>
        <p:txBody>
          <a:bodyPr wrap="square">
            <a:spAutoFit/>
          </a:bodyPr>
          <a:lstStyle/>
          <a:p>
            <a:r>
              <a:rPr lang="en-IE" b="1" dirty="0"/>
              <a:t>A1. </a:t>
            </a:r>
            <a:r>
              <a:rPr lang="en-IE" b="1" dirty="0" err="1"/>
              <a:t>Pachet</a:t>
            </a:r>
            <a:r>
              <a:rPr lang="en-IE" b="1" dirty="0"/>
              <a:t> de </a:t>
            </a:r>
            <a:r>
              <a:rPr lang="en-IE" b="1" dirty="0" err="1"/>
              <a:t>activitati</a:t>
            </a:r>
            <a:r>
              <a:rPr lang="en-IE" b="1" dirty="0"/>
              <a:t> integrate de </a:t>
            </a:r>
            <a:r>
              <a:rPr lang="en-IE" b="1" dirty="0" err="1"/>
              <a:t>sprijin</a:t>
            </a:r>
            <a:r>
              <a:rPr lang="en-IE" b="1" dirty="0"/>
              <a:t> </a:t>
            </a:r>
            <a:r>
              <a:rPr lang="en-IE" b="1" dirty="0" err="1"/>
              <a:t>pentru</a:t>
            </a:r>
            <a:r>
              <a:rPr lang="en-IE" b="1" dirty="0"/>
              <a:t> </a:t>
            </a:r>
            <a:r>
              <a:rPr lang="en-IE" b="1" dirty="0" err="1"/>
              <a:t>cresterea</a:t>
            </a:r>
            <a:r>
              <a:rPr lang="en-IE" b="1" dirty="0"/>
              <a:t> </a:t>
            </a:r>
            <a:r>
              <a:rPr lang="en-IE" b="1" dirty="0" err="1"/>
              <a:t>accesului</a:t>
            </a:r>
            <a:r>
              <a:rPr lang="en-IE" b="1" dirty="0"/>
              <a:t> </a:t>
            </a:r>
            <a:r>
              <a:rPr lang="en-IE" b="1" dirty="0" err="1"/>
              <a:t>si</a:t>
            </a:r>
            <a:r>
              <a:rPr lang="en-IE" b="1" dirty="0"/>
              <a:t> </a:t>
            </a:r>
            <a:r>
              <a:rPr lang="en-IE" b="1" dirty="0" err="1"/>
              <a:t>participarii</a:t>
            </a:r>
            <a:r>
              <a:rPr lang="en-IE" b="1" dirty="0"/>
              <a:t> la </a:t>
            </a:r>
            <a:r>
              <a:rPr lang="en-IE" b="1" dirty="0" err="1"/>
              <a:t>educatie</a:t>
            </a:r>
            <a:endParaRPr lang="en-US" b="1" dirty="0"/>
          </a:p>
          <a:p>
            <a:r>
              <a:rPr lang="en-IE" dirty="0"/>
              <a:t>A1.1. </a:t>
            </a:r>
            <a:r>
              <a:rPr lang="en-IE" dirty="0" err="1"/>
              <a:t>Consiliere</a:t>
            </a:r>
            <a:r>
              <a:rPr lang="en-IE" dirty="0"/>
              <a:t> </a:t>
            </a:r>
            <a:r>
              <a:rPr lang="en-IE" dirty="0" err="1"/>
              <a:t>elevi-parinti</a:t>
            </a:r>
            <a:r>
              <a:rPr lang="en-IE" dirty="0"/>
              <a:t>, </a:t>
            </a:r>
            <a:r>
              <a:rPr lang="en-IE" dirty="0" err="1"/>
              <a:t>pentru</a:t>
            </a:r>
            <a:r>
              <a:rPr lang="en-IE" dirty="0"/>
              <a:t> </a:t>
            </a:r>
            <a:r>
              <a:rPr lang="en-IE" dirty="0" err="1"/>
              <a:t>prevenirea</a:t>
            </a:r>
            <a:r>
              <a:rPr lang="en-IE" dirty="0"/>
              <a:t> </a:t>
            </a:r>
            <a:r>
              <a:rPr lang="en-IE" dirty="0" err="1"/>
              <a:t>abandonului</a:t>
            </a:r>
            <a:r>
              <a:rPr lang="en-IE" dirty="0"/>
              <a:t> </a:t>
            </a:r>
            <a:r>
              <a:rPr lang="en-IE" dirty="0" err="1"/>
              <a:t>scolar</a:t>
            </a:r>
            <a:endParaRPr lang="en-US" dirty="0"/>
          </a:p>
          <a:p>
            <a:r>
              <a:rPr lang="en-IE" dirty="0"/>
              <a:t>A1.2 </a:t>
            </a:r>
            <a:r>
              <a:rPr lang="en-IE" dirty="0" err="1"/>
              <a:t>Programe</a:t>
            </a:r>
            <a:r>
              <a:rPr lang="en-IE" dirty="0"/>
              <a:t> de tip </a:t>
            </a:r>
            <a:r>
              <a:rPr lang="en-IE" dirty="0" err="1"/>
              <a:t>scoala</a:t>
            </a:r>
            <a:r>
              <a:rPr lang="en-IE" dirty="0"/>
              <a:t> </a:t>
            </a:r>
            <a:r>
              <a:rPr lang="en-IE" dirty="0" err="1"/>
              <a:t>dupa</a:t>
            </a:r>
            <a:r>
              <a:rPr lang="en-IE" dirty="0"/>
              <a:t> </a:t>
            </a:r>
            <a:r>
              <a:rPr lang="en-IE" dirty="0" err="1"/>
              <a:t>scoala</a:t>
            </a:r>
            <a:r>
              <a:rPr lang="en-IE" dirty="0"/>
              <a:t> (afterschool) </a:t>
            </a:r>
            <a:r>
              <a:rPr lang="en-IE" dirty="0" err="1"/>
              <a:t>pentru</a:t>
            </a:r>
            <a:r>
              <a:rPr lang="en-IE" dirty="0"/>
              <a:t> </a:t>
            </a:r>
            <a:r>
              <a:rPr lang="en-IE" dirty="0" err="1"/>
              <a:t>limitarea</a:t>
            </a:r>
            <a:r>
              <a:rPr lang="en-IE" dirty="0"/>
              <a:t> </a:t>
            </a:r>
            <a:r>
              <a:rPr lang="en-IE" dirty="0" err="1"/>
              <a:t>abandonului</a:t>
            </a:r>
            <a:r>
              <a:rPr lang="en-IE" dirty="0"/>
              <a:t> </a:t>
            </a:r>
            <a:r>
              <a:rPr lang="en-IE" dirty="0" err="1"/>
              <a:t>scolar</a:t>
            </a:r>
            <a:r>
              <a:rPr lang="en-IE" dirty="0"/>
              <a:t> </a:t>
            </a:r>
            <a:r>
              <a:rPr lang="en-IE" dirty="0" err="1"/>
              <a:t>si</a:t>
            </a:r>
            <a:r>
              <a:rPr lang="en-IE" dirty="0"/>
              <a:t> </a:t>
            </a:r>
            <a:r>
              <a:rPr lang="en-IE" dirty="0" err="1"/>
              <a:t>cresterea</a:t>
            </a:r>
            <a:r>
              <a:rPr lang="en-IE" dirty="0"/>
              <a:t> </a:t>
            </a:r>
            <a:r>
              <a:rPr lang="en-IE" dirty="0" err="1"/>
              <a:t>rezultatelor</a:t>
            </a:r>
            <a:r>
              <a:rPr lang="en-IE" dirty="0"/>
              <a:t> </a:t>
            </a:r>
            <a:r>
              <a:rPr lang="en-IE" dirty="0" err="1"/>
              <a:t>elevilor</a:t>
            </a:r>
            <a:endParaRPr lang="en-US" dirty="0"/>
          </a:p>
          <a:p>
            <a:r>
              <a:rPr lang="en-IE" dirty="0"/>
              <a:t>A1.3. </a:t>
            </a:r>
            <a:r>
              <a:rPr lang="en-IE" dirty="0" err="1"/>
              <a:t>Programe</a:t>
            </a:r>
            <a:r>
              <a:rPr lang="en-IE" dirty="0"/>
              <a:t> de tip a </a:t>
            </a:r>
            <a:r>
              <a:rPr lang="en-IE" dirty="0" err="1"/>
              <a:t>doua</a:t>
            </a:r>
            <a:r>
              <a:rPr lang="en-IE" dirty="0"/>
              <a:t> </a:t>
            </a:r>
            <a:r>
              <a:rPr lang="en-IE" dirty="0" err="1"/>
              <a:t>sansa</a:t>
            </a:r>
            <a:endParaRPr lang="en-US" dirty="0"/>
          </a:p>
          <a:p>
            <a:r>
              <a:rPr lang="en-IE" dirty="0"/>
              <a:t> </a:t>
            </a:r>
            <a:endParaRPr lang="en-US" dirty="0"/>
          </a:p>
          <a:p>
            <a:r>
              <a:rPr lang="en-IE" b="1" dirty="0"/>
              <a:t>A2. </a:t>
            </a:r>
            <a:r>
              <a:rPr lang="en-IE" b="1" dirty="0" err="1"/>
              <a:t>Pachet</a:t>
            </a:r>
            <a:r>
              <a:rPr lang="en-IE" b="1" dirty="0"/>
              <a:t> de </a:t>
            </a:r>
            <a:r>
              <a:rPr lang="en-IE" b="1" dirty="0" err="1"/>
              <a:t>activitati</a:t>
            </a:r>
            <a:r>
              <a:rPr lang="en-IE" b="1" dirty="0"/>
              <a:t> integrate de </a:t>
            </a:r>
            <a:r>
              <a:rPr lang="en-IE" b="1" dirty="0" err="1"/>
              <a:t>ocupare</a:t>
            </a:r>
            <a:endParaRPr lang="en-US" b="1" dirty="0"/>
          </a:p>
          <a:p>
            <a:r>
              <a:rPr lang="en-IE" dirty="0"/>
              <a:t>A2.1. </a:t>
            </a:r>
            <a:r>
              <a:rPr lang="en-IE" dirty="0" err="1"/>
              <a:t>Programe</a:t>
            </a:r>
            <a:r>
              <a:rPr lang="en-IE" dirty="0"/>
              <a:t> de </a:t>
            </a:r>
            <a:r>
              <a:rPr lang="en-IE" dirty="0" err="1"/>
              <a:t>ucenicie</a:t>
            </a:r>
            <a:endParaRPr lang="en-US" dirty="0"/>
          </a:p>
          <a:p>
            <a:r>
              <a:rPr lang="en-IE" dirty="0"/>
              <a:t>A2.2. </a:t>
            </a:r>
            <a:r>
              <a:rPr lang="en-IE" dirty="0" err="1"/>
              <a:t>Informare</a:t>
            </a:r>
            <a:r>
              <a:rPr lang="en-IE" dirty="0"/>
              <a:t>, </a:t>
            </a:r>
            <a:r>
              <a:rPr lang="en-IE" dirty="0" err="1"/>
              <a:t>consiliere</a:t>
            </a:r>
            <a:r>
              <a:rPr lang="en-IE" dirty="0"/>
              <a:t>, </a:t>
            </a:r>
            <a:r>
              <a:rPr lang="en-IE" dirty="0" err="1"/>
              <a:t>orientare</a:t>
            </a:r>
            <a:r>
              <a:rPr lang="en-IE" dirty="0"/>
              <a:t> </a:t>
            </a:r>
            <a:r>
              <a:rPr lang="en-IE" dirty="0" err="1"/>
              <a:t>profesionala</a:t>
            </a:r>
            <a:r>
              <a:rPr lang="en-IE" dirty="0"/>
              <a:t> </a:t>
            </a:r>
            <a:r>
              <a:rPr lang="en-IE" dirty="0" err="1"/>
              <a:t>si</a:t>
            </a:r>
            <a:r>
              <a:rPr lang="en-IE" dirty="0"/>
              <a:t> </a:t>
            </a:r>
            <a:r>
              <a:rPr lang="en-IE" dirty="0" err="1"/>
              <a:t>mediere</a:t>
            </a:r>
            <a:r>
              <a:rPr lang="en-IE" dirty="0"/>
              <a:t> </a:t>
            </a:r>
            <a:r>
              <a:rPr lang="en-IE" dirty="0" err="1"/>
              <a:t>pe</a:t>
            </a:r>
            <a:r>
              <a:rPr lang="en-IE" dirty="0"/>
              <a:t> </a:t>
            </a:r>
            <a:r>
              <a:rPr lang="en-IE" dirty="0" err="1"/>
              <a:t>piata</a:t>
            </a:r>
            <a:r>
              <a:rPr lang="en-IE" dirty="0"/>
              <a:t> </a:t>
            </a:r>
            <a:r>
              <a:rPr lang="en-IE" dirty="0" err="1"/>
              <a:t>muncii</a:t>
            </a:r>
            <a:endParaRPr lang="en-US" dirty="0"/>
          </a:p>
          <a:p>
            <a:r>
              <a:rPr lang="en-IE" dirty="0"/>
              <a:t>A.2.3. </a:t>
            </a:r>
            <a:r>
              <a:rPr lang="en-IE" dirty="0" err="1"/>
              <a:t>Formare</a:t>
            </a:r>
            <a:r>
              <a:rPr lang="en-IE" dirty="0"/>
              <a:t> </a:t>
            </a:r>
            <a:r>
              <a:rPr lang="en-IE" dirty="0" err="1"/>
              <a:t>profesionala</a:t>
            </a:r>
            <a:r>
              <a:rPr lang="en-IE" dirty="0"/>
              <a:t> continua</a:t>
            </a:r>
            <a:endParaRPr lang="en-US" dirty="0"/>
          </a:p>
          <a:p>
            <a:r>
              <a:rPr lang="en-IE" dirty="0"/>
              <a:t>A.2.4. </a:t>
            </a:r>
            <a:r>
              <a:rPr lang="en-IE" dirty="0" err="1"/>
              <a:t>Subventionarea</a:t>
            </a:r>
            <a:r>
              <a:rPr lang="en-IE" dirty="0"/>
              <a:t> </a:t>
            </a:r>
            <a:r>
              <a:rPr lang="en-IE" dirty="0" err="1"/>
              <a:t>angajatorilor</a:t>
            </a:r>
            <a:r>
              <a:rPr lang="en-IE" dirty="0"/>
              <a:t> care </a:t>
            </a:r>
            <a:r>
              <a:rPr lang="en-IE" dirty="0" err="1"/>
              <a:t>contribuie</a:t>
            </a:r>
            <a:r>
              <a:rPr lang="en-IE" dirty="0"/>
              <a:t> la </a:t>
            </a:r>
            <a:r>
              <a:rPr lang="en-IE" dirty="0" err="1"/>
              <a:t>ocuparea</a:t>
            </a:r>
            <a:r>
              <a:rPr lang="en-IE" dirty="0"/>
              <a:t> in </a:t>
            </a:r>
            <a:r>
              <a:rPr lang="en-IE" dirty="0" err="1"/>
              <a:t>randul</a:t>
            </a:r>
            <a:r>
              <a:rPr lang="en-IE" dirty="0"/>
              <a:t> </a:t>
            </a:r>
            <a:r>
              <a:rPr lang="en-IE" dirty="0" err="1"/>
              <a:t>membrilor</a:t>
            </a:r>
            <a:r>
              <a:rPr lang="en-IE" dirty="0"/>
              <a:t> </a:t>
            </a:r>
            <a:r>
              <a:rPr lang="en-IE" dirty="0" err="1"/>
              <a:t>grupului</a:t>
            </a:r>
            <a:r>
              <a:rPr lang="en-IE" dirty="0"/>
              <a:t> </a:t>
            </a:r>
            <a:r>
              <a:rPr lang="en-IE" dirty="0" err="1" smtClean="0"/>
              <a:t>tinta</a:t>
            </a:r>
            <a:endParaRPr lang="ro-RO" dirty="0" smtClean="0"/>
          </a:p>
          <a:p>
            <a:endParaRPr lang="ro-RO" dirty="0"/>
          </a:p>
          <a:p>
            <a:r>
              <a:rPr lang="en-IE" b="1" dirty="0"/>
              <a:t>A.3. </a:t>
            </a:r>
            <a:r>
              <a:rPr lang="en-IE" b="1" dirty="0" err="1"/>
              <a:t>Pachet</a:t>
            </a:r>
            <a:r>
              <a:rPr lang="en-IE" b="1" dirty="0"/>
              <a:t> de </a:t>
            </a:r>
            <a:r>
              <a:rPr lang="en-IE" b="1" dirty="0" err="1"/>
              <a:t>activitati</a:t>
            </a:r>
            <a:r>
              <a:rPr lang="en-IE" b="1" dirty="0"/>
              <a:t> de </a:t>
            </a:r>
            <a:r>
              <a:rPr lang="en-IE" b="1" dirty="0" err="1"/>
              <a:t>sustinere</a:t>
            </a:r>
            <a:r>
              <a:rPr lang="en-IE" b="1" dirty="0"/>
              <a:t> a </a:t>
            </a:r>
            <a:r>
              <a:rPr lang="en-IE" b="1" dirty="0" err="1"/>
              <a:t>antreprenoriatului</a:t>
            </a:r>
            <a:r>
              <a:rPr lang="en-IE" b="1" dirty="0"/>
              <a:t> in </a:t>
            </a:r>
            <a:r>
              <a:rPr lang="en-IE" b="1" dirty="0" err="1"/>
              <a:t>cadrul</a:t>
            </a:r>
            <a:r>
              <a:rPr lang="en-IE" b="1" dirty="0"/>
              <a:t> </a:t>
            </a:r>
            <a:r>
              <a:rPr lang="en-IE" b="1" dirty="0" err="1"/>
              <a:t>comunitatii</a:t>
            </a:r>
            <a:r>
              <a:rPr lang="en-IE" b="1" dirty="0"/>
              <a:t>, </a:t>
            </a:r>
            <a:r>
              <a:rPr lang="en-IE" b="1" dirty="0" err="1"/>
              <a:t>inclusiv</a:t>
            </a:r>
            <a:r>
              <a:rPr lang="en-IE" b="1" dirty="0"/>
              <a:t> a </a:t>
            </a:r>
            <a:r>
              <a:rPr lang="en-IE" b="1" dirty="0" err="1"/>
              <a:t>ocuparii</a:t>
            </a:r>
            <a:r>
              <a:rPr lang="en-IE" b="1" dirty="0"/>
              <a:t> </a:t>
            </a:r>
            <a:r>
              <a:rPr lang="en-IE" b="1" dirty="0" err="1"/>
              <a:t>pe</a:t>
            </a:r>
            <a:r>
              <a:rPr lang="en-IE" b="1" dirty="0"/>
              <a:t> </a:t>
            </a:r>
            <a:r>
              <a:rPr lang="en-IE" b="1" dirty="0" err="1"/>
              <a:t>cont-propriu</a:t>
            </a:r>
            <a:endParaRPr lang="en-US" b="1" dirty="0"/>
          </a:p>
          <a:p>
            <a:r>
              <a:rPr lang="en-IE" dirty="0"/>
              <a:t>A.3.1. </a:t>
            </a:r>
            <a:r>
              <a:rPr lang="en-IE" dirty="0" err="1"/>
              <a:t>Asistenta</a:t>
            </a:r>
            <a:r>
              <a:rPr lang="en-IE" dirty="0"/>
              <a:t> </a:t>
            </a:r>
            <a:r>
              <a:rPr lang="en-IE" dirty="0" err="1"/>
              <a:t>si</a:t>
            </a:r>
            <a:r>
              <a:rPr lang="en-IE" dirty="0"/>
              <a:t> </a:t>
            </a:r>
            <a:r>
              <a:rPr lang="en-IE" dirty="0" err="1"/>
              <a:t>consiliere</a:t>
            </a:r>
            <a:r>
              <a:rPr lang="en-IE" dirty="0"/>
              <a:t> </a:t>
            </a:r>
            <a:r>
              <a:rPr lang="en-IE" dirty="0" err="1"/>
              <a:t>pentru</a:t>
            </a:r>
            <a:r>
              <a:rPr lang="en-IE" dirty="0"/>
              <a:t> </a:t>
            </a:r>
            <a:r>
              <a:rPr lang="en-IE" dirty="0" err="1"/>
              <a:t>inceperea</a:t>
            </a:r>
            <a:r>
              <a:rPr lang="en-IE" dirty="0"/>
              <a:t> </a:t>
            </a:r>
            <a:r>
              <a:rPr lang="en-IE" dirty="0" err="1"/>
              <a:t>unei</a:t>
            </a:r>
            <a:r>
              <a:rPr lang="en-IE" dirty="0"/>
              <a:t> </a:t>
            </a:r>
            <a:r>
              <a:rPr lang="en-IE" dirty="0" err="1"/>
              <a:t>activitati</a:t>
            </a:r>
            <a:r>
              <a:rPr lang="en-IE" dirty="0"/>
              <a:t> </a:t>
            </a:r>
            <a:r>
              <a:rPr lang="en-IE" dirty="0" err="1"/>
              <a:t>independente</a:t>
            </a:r>
            <a:r>
              <a:rPr lang="en-IE" dirty="0"/>
              <a:t> </a:t>
            </a:r>
            <a:r>
              <a:rPr lang="en-IE" dirty="0" err="1"/>
              <a:t>sau</a:t>
            </a:r>
            <a:r>
              <a:rPr lang="en-IE" dirty="0"/>
              <a:t> </a:t>
            </a:r>
            <a:r>
              <a:rPr lang="en-IE" dirty="0" err="1"/>
              <a:t>pentru</a:t>
            </a:r>
            <a:r>
              <a:rPr lang="en-IE" dirty="0"/>
              <a:t> </a:t>
            </a:r>
            <a:r>
              <a:rPr lang="en-IE" dirty="0" err="1"/>
              <a:t>initierea</a:t>
            </a:r>
            <a:r>
              <a:rPr lang="en-IE" dirty="0"/>
              <a:t> </a:t>
            </a:r>
            <a:r>
              <a:rPr lang="en-IE" dirty="0" err="1"/>
              <a:t>unei</a:t>
            </a:r>
            <a:r>
              <a:rPr lang="en-IE" dirty="0"/>
              <a:t> </a:t>
            </a:r>
            <a:r>
              <a:rPr lang="en-IE" dirty="0" err="1"/>
              <a:t>afaceri</a:t>
            </a:r>
            <a:endParaRPr lang="en-US" dirty="0"/>
          </a:p>
          <a:p>
            <a:r>
              <a:rPr lang="en-IE" dirty="0"/>
              <a:t>A.3.2 Micro-</a:t>
            </a:r>
            <a:r>
              <a:rPr lang="en-IE" dirty="0" err="1"/>
              <a:t>granturi</a:t>
            </a:r>
            <a:r>
              <a:rPr lang="en-IE" dirty="0"/>
              <a:t> </a:t>
            </a:r>
            <a:r>
              <a:rPr lang="en-IE" dirty="0" err="1"/>
              <a:t>pentru</a:t>
            </a:r>
            <a:r>
              <a:rPr lang="en-IE" dirty="0"/>
              <a:t> </a:t>
            </a:r>
            <a:r>
              <a:rPr lang="en-IE" dirty="0" err="1"/>
              <a:t>infiintarea</a:t>
            </a:r>
            <a:r>
              <a:rPr lang="en-IE" dirty="0"/>
              <a:t> de </a:t>
            </a:r>
            <a:r>
              <a:rPr lang="en-IE" dirty="0" err="1"/>
              <a:t>noi</a:t>
            </a:r>
            <a:r>
              <a:rPr lang="en-IE" dirty="0"/>
              <a:t> </a:t>
            </a:r>
            <a:r>
              <a:rPr lang="en-IE" dirty="0" err="1"/>
              <a:t>afaceri</a:t>
            </a:r>
            <a:endParaRPr lang="en-US" dirty="0"/>
          </a:p>
          <a:p>
            <a:endParaRPr lang="en-US" dirty="0"/>
          </a:p>
        </p:txBody>
      </p:sp>
    </p:spTree>
    <p:extLst>
      <p:ext uri="{BB962C8B-B14F-4D97-AF65-F5344CB8AC3E}">
        <p14:creationId xmlns:p14="http://schemas.microsoft.com/office/powerpoint/2010/main" val="1829572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ACTIVITATILE PROIECTULUI</a:t>
            </a:r>
            <a:endParaRPr lang="en-US" dirty="0"/>
          </a:p>
        </p:txBody>
      </p:sp>
      <p:sp>
        <p:nvSpPr>
          <p:cNvPr id="3" name="Rectangle 2"/>
          <p:cNvSpPr/>
          <p:nvPr/>
        </p:nvSpPr>
        <p:spPr>
          <a:xfrm>
            <a:off x="363415" y="1711801"/>
            <a:ext cx="11207262" cy="4524315"/>
          </a:xfrm>
          <a:prstGeom prst="rect">
            <a:avLst/>
          </a:prstGeom>
        </p:spPr>
        <p:txBody>
          <a:bodyPr wrap="square">
            <a:spAutoFit/>
          </a:bodyPr>
          <a:lstStyle/>
          <a:p>
            <a:r>
              <a:rPr lang="en-IE" b="1" dirty="0"/>
              <a:t>A.4. </a:t>
            </a:r>
            <a:r>
              <a:rPr lang="en-IE" b="1" dirty="0" err="1"/>
              <a:t>Pachet</a:t>
            </a:r>
            <a:r>
              <a:rPr lang="en-IE" b="1" dirty="0"/>
              <a:t> de </a:t>
            </a:r>
            <a:r>
              <a:rPr lang="en-IE" b="1" dirty="0" err="1"/>
              <a:t>activitati</a:t>
            </a:r>
            <a:r>
              <a:rPr lang="en-IE" b="1" dirty="0"/>
              <a:t> </a:t>
            </a:r>
            <a:r>
              <a:rPr lang="en-IE" b="1" dirty="0" err="1"/>
              <a:t>sociale</a:t>
            </a:r>
            <a:r>
              <a:rPr lang="en-IE" b="1" dirty="0"/>
              <a:t> la </a:t>
            </a:r>
            <a:r>
              <a:rPr lang="en-IE" b="1" dirty="0" err="1"/>
              <a:t>nivel</a:t>
            </a:r>
            <a:r>
              <a:rPr lang="en-IE" b="1" dirty="0"/>
              <a:t> de </a:t>
            </a:r>
            <a:r>
              <a:rPr lang="en-IE" b="1" dirty="0" err="1"/>
              <a:t>comunitate</a:t>
            </a:r>
            <a:endParaRPr lang="en-US" b="1" dirty="0"/>
          </a:p>
          <a:p>
            <a:r>
              <a:rPr lang="en-IE" dirty="0"/>
              <a:t>A.4.1. </a:t>
            </a:r>
            <a:r>
              <a:rPr lang="en-IE" dirty="0" err="1"/>
              <a:t>Servicii</a:t>
            </a:r>
            <a:r>
              <a:rPr lang="en-IE" dirty="0"/>
              <a:t> </a:t>
            </a:r>
            <a:r>
              <a:rPr lang="en-IE" dirty="0" err="1"/>
              <a:t>medicale</a:t>
            </a:r>
            <a:r>
              <a:rPr lang="en-IE" dirty="0"/>
              <a:t>, medico-</a:t>
            </a:r>
            <a:r>
              <a:rPr lang="en-IE" dirty="0" err="1"/>
              <a:t>sociale</a:t>
            </a:r>
            <a:r>
              <a:rPr lang="en-IE" dirty="0"/>
              <a:t> </a:t>
            </a:r>
            <a:r>
              <a:rPr lang="en-IE" dirty="0" err="1"/>
              <a:t>si</a:t>
            </a:r>
            <a:r>
              <a:rPr lang="en-IE" dirty="0"/>
              <a:t> </a:t>
            </a:r>
            <a:r>
              <a:rPr lang="en-IE" dirty="0" err="1"/>
              <a:t>sociale</a:t>
            </a:r>
            <a:r>
              <a:rPr lang="en-IE" dirty="0"/>
              <a:t> </a:t>
            </a:r>
            <a:r>
              <a:rPr lang="en-IE" dirty="0" err="1"/>
              <a:t>destinate</a:t>
            </a:r>
            <a:r>
              <a:rPr lang="en-IE" dirty="0"/>
              <a:t> </a:t>
            </a:r>
            <a:r>
              <a:rPr lang="en-IE" dirty="0" err="1"/>
              <a:t>persoanelor</a:t>
            </a:r>
            <a:r>
              <a:rPr lang="en-IE" dirty="0"/>
              <a:t> </a:t>
            </a:r>
            <a:r>
              <a:rPr lang="en-IE" dirty="0" err="1"/>
              <a:t>aflate</a:t>
            </a:r>
            <a:r>
              <a:rPr lang="en-IE" dirty="0"/>
              <a:t> in </a:t>
            </a:r>
            <a:r>
              <a:rPr lang="en-IE" dirty="0" err="1"/>
              <a:t>risc</a:t>
            </a:r>
            <a:r>
              <a:rPr lang="en-IE" dirty="0"/>
              <a:t> de </a:t>
            </a:r>
            <a:r>
              <a:rPr lang="en-IE" dirty="0" err="1"/>
              <a:t>saracie</a:t>
            </a:r>
            <a:r>
              <a:rPr lang="en-IE" dirty="0"/>
              <a:t> </a:t>
            </a:r>
            <a:r>
              <a:rPr lang="en-IE" dirty="0" err="1"/>
              <a:t>si</a:t>
            </a:r>
            <a:r>
              <a:rPr lang="en-IE" dirty="0"/>
              <a:t> </a:t>
            </a:r>
            <a:r>
              <a:rPr lang="en-IE" dirty="0" err="1"/>
              <a:t>excluziune</a:t>
            </a:r>
            <a:r>
              <a:rPr lang="en-IE" dirty="0"/>
              <a:t> </a:t>
            </a:r>
            <a:r>
              <a:rPr lang="en-IE" dirty="0" err="1"/>
              <a:t>sociala</a:t>
            </a:r>
            <a:r>
              <a:rPr lang="en-IE" dirty="0"/>
              <a:t>, </a:t>
            </a:r>
            <a:r>
              <a:rPr lang="en-IE" dirty="0" err="1"/>
              <a:t>inclusiv</a:t>
            </a:r>
            <a:r>
              <a:rPr lang="en-IE" dirty="0"/>
              <a:t> </a:t>
            </a:r>
            <a:r>
              <a:rPr lang="en-IE" dirty="0" err="1"/>
              <a:t>etnicilor</a:t>
            </a:r>
            <a:r>
              <a:rPr lang="en-IE" dirty="0"/>
              <a:t> </a:t>
            </a:r>
            <a:r>
              <a:rPr lang="en-IE" dirty="0" err="1"/>
              <a:t>romi</a:t>
            </a:r>
            <a:endParaRPr lang="en-US" dirty="0"/>
          </a:p>
          <a:p>
            <a:r>
              <a:rPr lang="en-IE" dirty="0"/>
              <a:t>A.4.2. </a:t>
            </a:r>
            <a:r>
              <a:rPr lang="en-IE" dirty="0" err="1"/>
              <a:t>Parteneriate</a:t>
            </a:r>
            <a:r>
              <a:rPr lang="en-IE" dirty="0"/>
              <a:t> </a:t>
            </a:r>
            <a:r>
              <a:rPr lang="en-IE" dirty="0" err="1"/>
              <a:t>intre</a:t>
            </a:r>
            <a:r>
              <a:rPr lang="en-IE" dirty="0"/>
              <a:t> </a:t>
            </a:r>
            <a:r>
              <a:rPr lang="en-IE" dirty="0" err="1"/>
              <a:t>autoritatile</a:t>
            </a:r>
            <a:r>
              <a:rPr lang="en-IE" dirty="0"/>
              <a:t> locale </a:t>
            </a:r>
            <a:r>
              <a:rPr lang="en-IE" dirty="0" err="1"/>
              <a:t>si</a:t>
            </a:r>
            <a:r>
              <a:rPr lang="en-IE" dirty="0"/>
              <a:t>/</a:t>
            </a:r>
            <a:r>
              <a:rPr lang="en-IE" dirty="0" err="1"/>
              <a:t>sau</a:t>
            </a:r>
            <a:r>
              <a:rPr lang="en-IE" dirty="0"/>
              <a:t> </a:t>
            </a:r>
            <a:r>
              <a:rPr lang="en-IE" dirty="0" err="1"/>
              <a:t>furnizorii</a:t>
            </a:r>
            <a:r>
              <a:rPr lang="en-IE" dirty="0"/>
              <a:t> </a:t>
            </a:r>
            <a:r>
              <a:rPr lang="en-IE" dirty="0" err="1"/>
              <a:t>privati</a:t>
            </a:r>
            <a:r>
              <a:rPr lang="en-IE" dirty="0"/>
              <a:t> de </a:t>
            </a:r>
            <a:r>
              <a:rPr lang="en-IE" dirty="0" err="1"/>
              <a:t>servicii</a:t>
            </a:r>
            <a:r>
              <a:rPr lang="en-IE" dirty="0"/>
              <a:t> </a:t>
            </a:r>
            <a:r>
              <a:rPr lang="en-IE" dirty="0" err="1"/>
              <a:t>medicale</a:t>
            </a:r>
            <a:r>
              <a:rPr lang="en-IE" dirty="0"/>
              <a:t> / </a:t>
            </a:r>
            <a:r>
              <a:rPr lang="en-IE" dirty="0" err="1"/>
              <a:t>sociale</a:t>
            </a:r>
            <a:r>
              <a:rPr lang="en-IE" dirty="0"/>
              <a:t> / medico - </a:t>
            </a:r>
            <a:r>
              <a:rPr lang="en-IE" dirty="0" err="1"/>
              <a:t>sociale</a:t>
            </a:r>
            <a:r>
              <a:rPr lang="en-IE" dirty="0"/>
              <a:t> </a:t>
            </a:r>
            <a:r>
              <a:rPr lang="en-IE" dirty="0" err="1"/>
              <a:t>si</a:t>
            </a:r>
            <a:r>
              <a:rPr lang="en-IE" dirty="0"/>
              <a:t> </a:t>
            </a:r>
            <a:r>
              <a:rPr lang="en-IE" dirty="0" err="1"/>
              <a:t>partenerii</a:t>
            </a:r>
            <a:r>
              <a:rPr lang="en-IE" dirty="0"/>
              <a:t> </a:t>
            </a:r>
            <a:r>
              <a:rPr lang="en-IE" dirty="0" err="1"/>
              <a:t>comunitari</a:t>
            </a:r>
            <a:endParaRPr lang="en-US" dirty="0"/>
          </a:p>
          <a:p>
            <a:r>
              <a:rPr lang="en-IE" dirty="0"/>
              <a:t> </a:t>
            </a:r>
            <a:endParaRPr lang="en-US" dirty="0"/>
          </a:p>
          <a:p>
            <a:r>
              <a:rPr lang="en-IE" b="1" dirty="0"/>
              <a:t>A5. </a:t>
            </a:r>
            <a:r>
              <a:rPr lang="en-IE" b="1" dirty="0" err="1"/>
              <a:t>Pachet</a:t>
            </a:r>
            <a:r>
              <a:rPr lang="en-IE" b="1" dirty="0"/>
              <a:t> de </a:t>
            </a:r>
            <a:r>
              <a:rPr lang="en-IE" b="1" dirty="0" err="1"/>
              <a:t>activitati</a:t>
            </a:r>
            <a:r>
              <a:rPr lang="en-IE" b="1" dirty="0"/>
              <a:t> de </a:t>
            </a:r>
            <a:r>
              <a:rPr lang="en-IE" b="1" dirty="0" err="1"/>
              <a:t>locuire</a:t>
            </a:r>
            <a:r>
              <a:rPr lang="en-IE" b="1" dirty="0"/>
              <a:t> </a:t>
            </a:r>
            <a:r>
              <a:rPr lang="en-IE" b="1" dirty="0" err="1"/>
              <a:t>destinate</a:t>
            </a:r>
            <a:r>
              <a:rPr lang="en-IE" b="1" dirty="0"/>
              <a:t> </a:t>
            </a:r>
            <a:r>
              <a:rPr lang="en-IE" b="1" dirty="0" err="1"/>
              <a:t>grupului</a:t>
            </a:r>
            <a:r>
              <a:rPr lang="en-IE" b="1" dirty="0"/>
              <a:t> tintaA5. </a:t>
            </a:r>
            <a:r>
              <a:rPr lang="en-IE" b="1" dirty="0" err="1"/>
              <a:t>Pachet</a:t>
            </a:r>
            <a:r>
              <a:rPr lang="en-IE" b="1" dirty="0"/>
              <a:t> de </a:t>
            </a:r>
            <a:r>
              <a:rPr lang="en-IE" b="1" dirty="0" err="1"/>
              <a:t>activitati</a:t>
            </a:r>
            <a:r>
              <a:rPr lang="en-IE" b="1" dirty="0"/>
              <a:t> de </a:t>
            </a:r>
            <a:r>
              <a:rPr lang="en-IE" b="1" dirty="0" err="1"/>
              <a:t>locuire</a:t>
            </a:r>
            <a:r>
              <a:rPr lang="en-IE" b="1" dirty="0"/>
              <a:t> </a:t>
            </a:r>
            <a:r>
              <a:rPr lang="en-IE" b="1" dirty="0" err="1"/>
              <a:t>destinate</a:t>
            </a:r>
            <a:r>
              <a:rPr lang="en-IE" b="1" dirty="0"/>
              <a:t> </a:t>
            </a:r>
            <a:r>
              <a:rPr lang="en-IE" b="1" dirty="0" err="1"/>
              <a:t>grupului</a:t>
            </a:r>
            <a:r>
              <a:rPr lang="en-IE" b="1" dirty="0"/>
              <a:t> </a:t>
            </a:r>
            <a:r>
              <a:rPr lang="en-IE" b="1" dirty="0" err="1"/>
              <a:t>tinta</a:t>
            </a:r>
            <a:endParaRPr lang="en-US" b="1" dirty="0"/>
          </a:p>
          <a:p>
            <a:r>
              <a:rPr lang="en-IE" dirty="0"/>
              <a:t>A5.1 </a:t>
            </a:r>
            <a:r>
              <a:rPr lang="en-IE" dirty="0" err="1"/>
              <a:t>Selectarea</a:t>
            </a:r>
            <a:r>
              <a:rPr lang="en-IE" dirty="0"/>
              <a:t> </a:t>
            </a:r>
            <a:r>
              <a:rPr lang="en-IE" dirty="0" err="1"/>
              <a:t>familiilor</a:t>
            </a:r>
            <a:r>
              <a:rPr lang="en-IE" dirty="0"/>
              <a:t> </a:t>
            </a:r>
            <a:r>
              <a:rPr lang="en-IE" dirty="0" err="1"/>
              <a:t>ce</a:t>
            </a:r>
            <a:r>
              <a:rPr lang="en-IE" dirty="0"/>
              <a:t> </a:t>
            </a:r>
            <a:r>
              <a:rPr lang="en-IE" dirty="0" err="1"/>
              <a:t>vor</a:t>
            </a:r>
            <a:r>
              <a:rPr lang="en-IE" dirty="0"/>
              <a:t> </a:t>
            </a:r>
            <a:r>
              <a:rPr lang="en-IE" dirty="0" err="1"/>
              <a:t>beneficia</a:t>
            </a:r>
            <a:r>
              <a:rPr lang="en-IE" dirty="0"/>
              <a:t> de </a:t>
            </a:r>
            <a:r>
              <a:rPr lang="en-IE" dirty="0" err="1"/>
              <a:t>imbunatatirea</a:t>
            </a:r>
            <a:r>
              <a:rPr lang="en-IE" dirty="0"/>
              <a:t> </a:t>
            </a:r>
            <a:r>
              <a:rPr lang="en-IE" dirty="0" err="1"/>
              <a:t>conditiilor</a:t>
            </a:r>
            <a:r>
              <a:rPr lang="en-IE" dirty="0"/>
              <a:t> de </a:t>
            </a:r>
            <a:r>
              <a:rPr lang="en-IE" dirty="0" err="1"/>
              <a:t>locuire</a:t>
            </a:r>
            <a:endParaRPr lang="en-US" dirty="0"/>
          </a:p>
          <a:p>
            <a:r>
              <a:rPr lang="en-IE" dirty="0"/>
              <a:t>A5.2. </a:t>
            </a:r>
            <a:r>
              <a:rPr lang="en-IE" dirty="0" err="1"/>
              <a:t>Lucrari</a:t>
            </a:r>
            <a:r>
              <a:rPr lang="en-IE" dirty="0"/>
              <a:t> de </a:t>
            </a:r>
            <a:r>
              <a:rPr lang="en-IE" dirty="0" err="1"/>
              <a:t>reabilitare</a:t>
            </a:r>
            <a:r>
              <a:rPr lang="en-IE" dirty="0"/>
              <a:t>, </a:t>
            </a:r>
            <a:r>
              <a:rPr lang="en-IE" dirty="0" err="1"/>
              <a:t>izolatie</a:t>
            </a:r>
            <a:r>
              <a:rPr lang="en-IE" dirty="0"/>
              <a:t> </a:t>
            </a:r>
            <a:r>
              <a:rPr lang="en-IE" dirty="0" err="1"/>
              <a:t>termica</a:t>
            </a:r>
            <a:r>
              <a:rPr lang="en-IE" dirty="0"/>
              <a:t> </a:t>
            </a:r>
            <a:r>
              <a:rPr lang="en-IE" dirty="0" err="1"/>
              <a:t>si</a:t>
            </a:r>
            <a:r>
              <a:rPr lang="en-IE" dirty="0"/>
              <a:t> </a:t>
            </a:r>
            <a:r>
              <a:rPr lang="en-IE" dirty="0" err="1"/>
              <a:t>incalzire</a:t>
            </a:r>
            <a:r>
              <a:rPr lang="en-IE" dirty="0"/>
              <a:t> a </a:t>
            </a:r>
            <a:r>
              <a:rPr lang="en-IE" dirty="0" err="1"/>
              <a:t>locuintei</a:t>
            </a:r>
            <a:r>
              <a:rPr lang="en-IE" dirty="0"/>
              <a:t>, </a:t>
            </a:r>
            <a:r>
              <a:rPr lang="en-IE" dirty="0" err="1"/>
              <a:t>extinderi</a:t>
            </a:r>
            <a:r>
              <a:rPr lang="en-IE" dirty="0"/>
              <a:t> de </a:t>
            </a:r>
            <a:r>
              <a:rPr lang="en-IE" dirty="0" err="1"/>
              <a:t>camere</a:t>
            </a:r>
            <a:r>
              <a:rPr lang="en-IE" dirty="0"/>
              <a:t>, </a:t>
            </a:r>
            <a:r>
              <a:rPr lang="en-IE" dirty="0" err="1"/>
              <a:t>imbunatatirea</a:t>
            </a:r>
            <a:r>
              <a:rPr lang="en-IE" dirty="0"/>
              <a:t> </a:t>
            </a:r>
            <a:r>
              <a:rPr lang="en-IE" dirty="0" err="1"/>
              <a:t>igienei</a:t>
            </a:r>
            <a:r>
              <a:rPr lang="en-IE" dirty="0"/>
              <a:t> </a:t>
            </a:r>
            <a:r>
              <a:rPr lang="en-IE" dirty="0" err="1"/>
              <a:t>locuintelor</a:t>
            </a:r>
            <a:r>
              <a:rPr lang="en-IE" dirty="0"/>
              <a:t> </a:t>
            </a:r>
            <a:r>
              <a:rPr lang="en-IE" dirty="0" err="1"/>
              <a:t>si</a:t>
            </a:r>
            <a:r>
              <a:rPr lang="en-IE" dirty="0"/>
              <a:t> </a:t>
            </a:r>
            <a:r>
              <a:rPr lang="en-IE" dirty="0" err="1"/>
              <a:t>spatiilor</a:t>
            </a:r>
            <a:r>
              <a:rPr lang="en-IE" dirty="0"/>
              <a:t> </a:t>
            </a:r>
            <a:r>
              <a:rPr lang="en-IE" dirty="0" err="1"/>
              <a:t>conexe</a:t>
            </a:r>
            <a:r>
              <a:rPr lang="en-IE" dirty="0"/>
              <a:t>, </a:t>
            </a:r>
            <a:r>
              <a:rPr lang="en-IE" dirty="0" err="1"/>
              <a:t>utilizare</a:t>
            </a:r>
            <a:r>
              <a:rPr lang="en-IE" dirty="0"/>
              <a:t> </a:t>
            </a:r>
            <a:r>
              <a:rPr lang="en-IE" dirty="0" err="1"/>
              <a:t>energie</a:t>
            </a:r>
            <a:r>
              <a:rPr lang="en-IE" dirty="0"/>
              <a:t> </a:t>
            </a:r>
            <a:r>
              <a:rPr lang="en-IE" dirty="0" err="1"/>
              <a:t>regenerabila</a:t>
            </a:r>
            <a:endParaRPr lang="en-US" dirty="0"/>
          </a:p>
          <a:p>
            <a:r>
              <a:rPr lang="en-IE" dirty="0"/>
              <a:t> </a:t>
            </a:r>
            <a:endParaRPr lang="en-US" dirty="0"/>
          </a:p>
          <a:p>
            <a:r>
              <a:rPr lang="en-IE" b="1" dirty="0"/>
              <a:t>A6. </a:t>
            </a:r>
            <a:r>
              <a:rPr lang="en-IE" b="1" dirty="0" err="1"/>
              <a:t>Pachet</a:t>
            </a:r>
            <a:r>
              <a:rPr lang="en-IE" b="1" dirty="0"/>
              <a:t> </a:t>
            </a:r>
            <a:r>
              <a:rPr lang="en-IE" b="1" dirty="0" err="1"/>
              <a:t>asistenta</a:t>
            </a:r>
            <a:r>
              <a:rPr lang="en-IE" b="1" dirty="0"/>
              <a:t> </a:t>
            </a:r>
            <a:r>
              <a:rPr lang="en-IE" b="1" dirty="0" err="1"/>
              <a:t>juridica</a:t>
            </a:r>
            <a:r>
              <a:rPr lang="en-IE" b="1" dirty="0"/>
              <a:t> </a:t>
            </a:r>
            <a:r>
              <a:rPr lang="en-IE" b="1" dirty="0" err="1"/>
              <a:t>reglementare</a:t>
            </a:r>
            <a:r>
              <a:rPr lang="en-IE" b="1" dirty="0"/>
              <a:t> </a:t>
            </a:r>
            <a:r>
              <a:rPr lang="en-IE" b="1" dirty="0" err="1"/>
              <a:t>documente</a:t>
            </a:r>
            <a:r>
              <a:rPr lang="en-IE" b="1" dirty="0"/>
              <a:t> </a:t>
            </a:r>
            <a:r>
              <a:rPr lang="en-IE" b="1" dirty="0" err="1"/>
              <a:t>personale</a:t>
            </a:r>
            <a:endParaRPr lang="en-US" b="1" dirty="0"/>
          </a:p>
          <a:p>
            <a:r>
              <a:rPr lang="en-IE" dirty="0"/>
              <a:t>A6.1. </a:t>
            </a:r>
            <a:r>
              <a:rPr lang="en-IE" dirty="0" err="1"/>
              <a:t>Sprijin</a:t>
            </a:r>
            <a:r>
              <a:rPr lang="en-IE" dirty="0"/>
              <a:t> in </a:t>
            </a:r>
            <a:r>
              <a:rPr lang="en-IE" dirty="0" err="1"/>
              <a:t>vederea</a:t>
            </a:r>
            <a:r>
              <a:rPr lang="en-IE" dirty="0"/>
              <a:t> </a:t>
            </a:r>
            <a:r>
              <a:rPr lang="en-IE" dirty="0" err="1"/>
              <a:t>reglementarii</a:t>
            </a:r>
            <a:r>
              <a:rPr lang="en-IE" dirty="0"/>
              <a:t> </a:t>
            </a:r>
            <a:r>
              <a:rPr lang="en-IE" dirty="0" err="1"/>
              <a:t>actelor</a:t>
            </a:r>
            <a:r>
              <a:rPr lang="en-IE" dirty="0"/>
              <a:t> de </a:t>
            </a:r>
            <a:r>
              <a:rPr lang="en-IE" dirty="0" err="1"/>
              <a:t>identitate</a:t>
            </a:r>
            <a:r>
              <a:rPr lang="en-IE" dirty="0"/>
              <a:t>, de </a:t>
            </a:r>
            <a:r>
              <a:rPr lang="en-IE" dirty="0" err="1"/>
              <a:t>proprietate</a:t>
            </a:r>
            <a:r>
              <a:rPr lang="en-IE" dirty="0"/>
              <a:t>, de stare </a:t>
            </a:r>
            <a:r>
              <a:rPr lang="en-IE" dirty="0" err="1"/>
              <a:t>civila</a:t>
            </a:r>
            <a:r>
              <a:rPr lang="en-IE" dirty="0"/>
              <a:t> </a:t>
            </a:r>
            <a:r>
              <a:rPr lang="en-IE" dirty="0" err="1"/>
              <a:t>membrilor</a:t>
            </a:r>
            <a:r>
              <a:rPr lang="en-IE" dirty="0"/>
              <a:t> </a:t>
            </a:r>
            <a:r>
              <a:rPr lang="en-IE" dirty="0" err="1"/>
              <a:t>grupului</a:t>
            </a:r>
            <a:r>
              <a:rPr lang="en-IE" dirty="0"/>
              <a:t> </a:t>
            </a:r>
            <a:r>
              <a:rPr lang="en-IE" dirty="0" err="1"/>
              <a:t>tinta</a:t>
            </a:r>
            <a:endParaRPr lang="en-US" dirty="0"/>
          </a:p>
          <a:p>
            <a:r>
              <a:rPr lang="en-IE" dirty="0"/>
              <a:t>A6.2. </a:t>
            </a:r>
            <a:r>
              <a:rPr lang="en-IE" dirty="0" err="1"/>
              <a:t>Asistenta</a:t>
            </a:r>
            <a:r>
              <a:rPr lang="en-IE" dirty="0"/>
              <a:t> </a:t>
            </a:r>
            <a:r>
              <a:rPr lang="en-IE" dirty="0" err="1"/>
              <a:t>pentru</a:t>
            </a:r>
            <a:r>
              <a:rPr lang="en-IE" dirty="0"/>
              <a:t> </a:t>
            </a:r>
            <a:r>
              <a:rPr lang="en-IE" dirty="0" err="1"/>
              <a:t>reglementarea</a:t>
            </a:r>
            <a:r>
              <a:rPr lang="en-IE" dirty="0"/>
              <a:t> </a:t>
            </a:r>
            <a:r>
              <a:rPr lang="en-IE" dirty="0" err="1"/>
              <a:t>documentelor</a:t>
            </a:r>
            <a:r>
              <a:rPr lang="en-IE" dirty="0"/>
              <a:t> de </a:t>
            </a:r>
            <a:r>
              <a:rPr lang="en-IE" dirty="0" err="1"/>
              <a:t>asistenta</a:t>
            </a:r>
            <a:r>
              <a:rPr lang="en-IE" dirty="0"/>
              <a:t> </a:t>
            </a:r>
            <a:r>
              <a:rPr lang="en-IE" dirty="0" err="1"/>
              <a:t>sociala</a:t>
            </a:r>
            <a:endParaRPr lang="en-US" dirty="0"/>
          </a:p>
        </p:txBody>
      </p:sp>
    </p:spTree>
    <p:extLst>
      <p:ext uri="{BB962C8B-B14F-4D97-AF65-F5344CB8AC3E}">
        <p14:creationId xmlns:p14="http://schemas.microsoft.com/office/powerpoint/2010/main" val="1867305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4228" y="361853"/>
            <a:ext cx="9509760" cy="1233424"/>
          </a:xfrm>
        </p:spPr>
        <p:txBody>
          <a:bodyPr/>
          <a:lstStyle/>
          <a:p>
            <a:r>
              <a:rPr lang="ro-RO" dirty="0" smtClean="0"/>
              <a:t>ACTIVITATILE PROIECTULUI</a:t>
            </a:r>
            <a:endParaRPr lang="en-US" dirty="0"/>
          </a:p>
        </p:txBody>
      </p:sp>
      <p:sp>
        <p:nvSpPr>
          <p:cNvPr id="3" name="Rectangle 2"/>
          <p:cNvSpPr/>
          <p:nvPr/>
        </p:nvSpPr>
        <p:spPr>
          <a:xfrm>
            <a:off x="433754" y="1760596"/>
            <a:ext cx="11230708" cy="4524315"/>
          </a:xfrm>
          <a:prstGeom prst="rect">
            <a:avLst/>
          </a:prstGeom>
        </p:spPr>
        <p:txBody>
          <a:bodyPr wrap="square">
            <a:spAutoFit/>
          </a:bodyPr>
          <a:lstStyle/>
          <a:p>
            <a:pPr algn="just"/>
            <a:r>
              <a:rPr lang="en-IE" b="1" dirty="0"/>
              <a:t>A7. </a:t>
            </a:r>
            <a:r>
              <a:rPr lang="en-IE" b="1" dirty="0" err="1"/>
              <a:t>Pachet</a:t>
            </a:r>
            <a:r>
              <a:rPr lang="en-IE" b="1" dirty="0"/>
              <a:t> de </a:t>
            </a:r>
            <a:r>
              <a:rPr lang="en-IE" b="1" dirty="0" err="1"/>
              <a:t>activitati</a:t>
            </a:r>
            <a:r>
              <a:rPr lang="en-IE" b="1" dirty="0"/>
              <a:t> de </a:t>
            </a:r>
            <a:r>
              <a:rPr lang="en-IE" b="1" dirty="0" err="1"/>
              <a:t>implicare</a:t>
            </a:r>
            <a:r>
              <a:rPr lang="en-IE" b="1" dirty="0"/>
              <a:t> </a:t>
            </a:r>
            <a:r>
              <a:rPr lang="en-IE" b="1" dirty="0" err="1"/>
              <a:t>activa</a:t>
            </a:r>
            <a:r>
              <a:rPr lang="en-IE" b="1" dirty="0"/>
              <a:t> </a:t>
            </a:r>
            <a:r>
              <a:rPr lang="en-IE" b="1" dirty="0" err="1"/>
              <a:t>si</a:t>
            </a:r>
            <a:r>
              <a:rPr lang="en-IE" b="1" dirty="0"/>
              <a:t> </a:t>
            </a:r>
            <a:r>
              <a:rPr lang="en-IE" b="1" dirty="0" err="1"/>
              <a:t>voluntariat</a:t>
            </a:r>
            <a:r>
              <a:rPr lang="en-IE" b="1" dirty="0"/>
              <a:t> al </a:t>
            </a:r>
            <a:r>
              <a:rPr lang="en-IE" b="1" dirty="0" err="1"/>
              <a:t>membrilor</a:t>
            </a:r>
            <a:r>
              <a:rPr lang="en-IE" b="1" dirty="0"/>
              <a:t> </a:t>
            </a:r>
            <a:r>
              <a:rPr lang="en-IE" b="1" dirty="0" err="1"/>
              <a:t>comunitatii</a:t>
            </a:r>
            <a:r>
              <a:rPr lang="en-IE" b="1" dirty="0"/>
              <a:t> in </a:t>
            </a:r>
            <a:r>
              <a:rPr lang="en-IE" b="1" dirty="0" err="1"/>
              <a:t>solutionarea</a:t>
            </a:r>
            <a:r>
              <a:rPr lang="en-IE" b="1" dirty="0"/>
              <a:t> </a:t>
            </a:r>
            <a:r>
              <a:rPr lang="en-IE" b="1" dirty="0" err="1"/>
              <a:t>problemelor</a:t>
            </a:r>
            <a:r>
              <a:rPr lang="en-IE" b="1" dirty="0"/>
              <a:t> cu care se </a:t>
            </a:r>
            <a:r>
              <a:rPr lang="en-IE" b="1" dirty="0" err="1"/>
              <a:t>confrunta</a:t>
            </a:r>
            <a:r>
              <a:rPr lang="en-IE" b="1" dirty="0"/>
              <a:t> </a:t>
            </a:r>
            <a:r>
              <a:rPr lang="en-IE" b="1" dirty="0" err="1"/>
              <a:t>grupurile</a:t>
            </a:r>
            <a:r>
              <a:rPr lang="en-IE" b="1" dirty="0"/>
              <a:t> </a:t>
            </a:r>
            <a:r>
              <a:rPr lang="en-IE" b="1" dirty="0" err="1" smtClean="0"/>
              <a:t>vulnerabile</a:t>
            </a:r>
            <a:endParaRPr lang="ro-RO" b="1" dirty="0" smtClean="0"/>
          </a:p>
          <a:p>
            <a:pPr algn="just"/>
            <a:r>
              <a:rPr lang="en-IE" dirty="0" smtClean="0"/>
              <a:t>A7.1</a:t>
            </a:r>
            <a:r>
              <a:rPr lang="en-IE" dirty="0"/>
              <a:t>. Workshop-</a:t>
            </a:r>
            <a:r>
              <a:rPr lang="en-IE" dirty="0" err="1"/>
              <a:t>uri</a:t>
            </a:r>
            <a:r>
              <a:rPr lang="en-IE" dirty="0"/>
              <a:t> </a:t>
            </a:r>
            <a:r>
              <a:rPr lang="en-IE" dirty="0" err="1"/>
              <a:t>si</a:t>
            </a:r>
            <a:r>
              <a:rPr lang="en-IE" dirty="0"/>
              <a:t> </a:t>
            </a:r>
            <a:r>
              <a:rPr lang="en-IE" dirty="0" err="1"/>
              <a:t>campanii</a:t>
            </a:r>
            <a:r>
              <a:rPr lang="en-IE" dirty="0"/>
              <a:t> de </a:t>
            </a:r>
            <a:r>
              <a:rPr lang="en-IE" dirty="0" err="1"/>
              <a:t>promovare</a:t>
            </a:r>
            <a:r>
              <a:rPr lang="en-IE" dirty="0"/>
              <a:t> "</a:t>
            </a:r>
            <a:r>
              <a:rPr lang="en-IE" dirty="0" err="1"/>
              <a:t>Incluziunea</a:t>
            </a:r>
            <a:r>
              <a:rPr lang="en-IE" dirty="0"/>
              <a:t> </a:t>
            </a:r>
            <a:r>
              <a:rPr lang="en-IE" dirty="0" err="1"/>
              <a:t>sociala</a:t>
            </a:r>
            <a:r>
              <a:rPr lang="en-IE" dirty="0"/>
              <a:t> a </a:t>
            </a:r>
            <a:r>
              <a:rPr lang="en-IE" dirty="0" err="1"/>
              <a:t>grupurilor</a:t>
            </a:r>
            <a:r>
              <a:rPr lang="en-IE" dirty="0"/>
              <a:t> </a:t>
            </a:r>
            <a:r>
              <a:rPr lang="en-IE" dirty="0" err="1"/>
              <a:t>vulnerabile</a:t>
            </a:r>
            <a:r>
              <a:rPr lang="en-IE" dirty="0"/>
              <a:t> cu </a:t>
            </a:r>
            <a:r>
              <a:rPr lang="en-IE" dirty="0" err="1"/>
              <a:t>cetateni</a:t>
            </a:r>
            <a:r>
              <a:rPr lang="en-IE" dirty="0"/>
              <a:t> de </a:t>
            </a:r>
            <a:r>
              <a:rPr lang="en-IE" dirty="0" err="1"/>
              <a:t>etnie</a:t>
            </a:r>
            <a:r>
              <a:rPr lang="en-IE" dirty="0"/>
              <a:t> </a:t>
            </a:r>
            <a:r>
              <a:rPr lang="en-IE" dirty="0" err="1"/>
              <a:t>roma</a:t>
            </a:r>
            <a:r>
              <a:rPr lang="en-IE" dirty="0"/>
              <a:t> din </a:t>
            </a:r>
            <a:r>
              <a:rPr lang="en-IE" dirty="0" err="1"/>
              <a:t>comunitatile</a:t>
            </a:r>
            <a:r>
              <a:rPr lang="en-IE" dirty="0"/>
              <a:t> </a:t>
            </a:r>
            <a:r>
              <a:rPr lang="en-IE" dirty="0" err="1"/>
              <a:t>marginalizate</a:t>
            </a:r>
            <a:r>
              <a:rPr lang="en-IE" dirty="0" smtClean="0"/>
              <a:t>"</a:t>
            </a:r>
            <a:r>
              <a:rPr lang="en-IE" dirty="0"/>
              <a:t> </a:t>
            </a:r>
            <a:endParaRPr lang="en-US" dirty="0"/>
          </a:p>
          <a:p>
            <a:pPr algn="just"/>
            <a:r>
              <a:rPr lang="en-IE" dirty="0"/>
              <a:t>A7.2 Workshop-</a:t>
            </a:r>
            <a:r>
              <a:rPr lang="en-IE" dirty="0" err="1"/>
              <a:t>uri</a:t>
            </a:r>
            <a:r>
              <a:rPr lang="en-IE" dirty="0"/>
              <a:t> </a:t>
            </a:r>
            <a:r>
              <a:rPr lang="en-IE" dirty="0" err="1"/>
              <a:t>si</a:t>
            </a:r>
            <a:r>
              <a:rPr lang="en-IE" dirty="0"/>
              <a:t> </a:t>
            </a:r>
            <a:r>
              <a:rPr lang="en-IE" dirty="0" err="1"/>
              <a:t>campanii</a:t>
            </a:r>
            <a:r>
              <a:rPr lang="en-IE" dirty="0"/>
              <a:t> de </a:t>
            </a:r>
            <a:r>
              <a:rPr lang="en-IE" dirty="0" err="1"/>
              <a:t>promovare</a:t>
            </a:r>
            <a:r>
              <a:rPr lang="en-IE" dirty="0"/>
              <a:t> "Initiative </a:t>
            </a:r>
            <a:r>
              <a:rPr lang="en-IE" dirty="0" err="1"/>
              <a:t>privind</a:t>
            </a:r>
            <a:r>
              <a:rPr lang="en-IE" dirty="0"/>
              <a:t> </a:t>
            </a:r>
            <a:r>
              <a:rPr lang="en-IE" dirty="0" err="1"/>
              <a:t>imbatranirea</a:t>
            </a:r>
            <a:r>
              <a:rPr lang="en-IE" dirty="0"/>
              <a:t> </a:t>
            </a:r>
            <a:r>
              <a:rPr lang="en-IE" dirty="0" err="1"/>
              <a:t>activa</a:t>
            </a:r>
            <a:r>
              <a:rPr lang="en-IE" dirty="0"/>
              <a:t> </a:t>
            </a:r>
            <a:r>
              <a:rPr lang="en-IE" dirty="0" err="1"/>
              <a:t>si</a:t>
            </a:r>
            <a:r>
              <a:rPr lang="en-IE" dirty="0"/>
              <a:t> </a:t>
            </a:r>
            <a:r>
              <a:rPr lang="en-IE" dirty="0" err="1"/>
              <a:t>protectia</a:t>
            </a:r>
            <a:r>
              <a:rPr lang="en-IE" dirty="0"/>
              <a:t> </a:t>
            </a:r>
            <a:r>
              <a:rPr lang="en-IE" dirty="0" err="1"/>
              <a:t>sociala</a:t>
            </a:r>
            <a:r>
              <a:rPr lang="en-IE" dirty="0"/>
              <a:t> a </a:t>
            </a:r>
            <a:r>
              <a:rPr lang="en-IE" dirty="0" err="1"/>
              <a:t>varstnicilor</a:t>
            </a:r>
            <a:r>
              <a:rPr lang="en-IE" dirty="0"/>
              <a:t>"</a:t>
            </a:r>
            <a:endParaRPr lang="en-US" dirty="0"/>
          </a:p>
          <a:p>
            <a:pPr algn="just"/>
            <a:r>
              <a:rPr lang="en-IE" dirty="0"/>
              <a:t>A7.3 Workshop-</a:t>
            </a:r>
            <a:r>
              <a:rPr lang="en-IE" dirty="0" err="1"/>
              <a:t>uri</a:t>
            </a:r>
            <a:r>
              <a:rPr lang="en-IE" dirty="0"/>
              <a:t> </a:t>
            </a:r>
            <a:r>
              <a:rPr lang="en-IE" dirty="0" err="1"/>
              <a:t>si</a:t>
            </a:r>
            <a:r>
              <a:rPr lang="en-IE" dirty="0"/>
              <a:t> </a:t>
            </a:r>
            <a:r>
              <a:rPr lang="en-IE" dirty="0" err="1"/>
              <a:t>campanii</a:t>
            </a:r>
            <a:r>
              <a:rPr lang="en-IE" dirty="0"/>
              <a:t> de </a:t>
            </a:r>
            <a:r>
              <a:rPr lang="en-IE" dirty="0" err="1"/>
              <a:t>promovare</a:t>
            </a:r>
            <a:r>
              <a:rPr lang="en-IE" dirty="0"/>
              <a:t> "</a:t>
            </a:r>
            <a:r>
              <a:rPr lang="en-IE" dirty="0" err="1"/>
              <a:t>Incluziunea</a:t>
            </a:r>
            <a:r>
              <a:rPr lang="en-IE" dirty="0"/>
              <a:t> </a:t>
            </a:r>
            <a:r>
              <a:rPr lang="en-IE" dirty="0" err="1"/>
              <a:t>sociala</a:t>
            </a:r>
            <a:r>
              <a:rPr lang="en-IE" dirty="0"/>
              <a:t> </a:t>
            </a:r>
            <a:r>
              <a:rPr lang="en-IE" dirty="0" err="1"/>
              <a:t>si</a:t>
            </a:r>
            <a:r>
              <a:rPr lang="en-IE" dirty="0"/>
              <a:t> </a:t>
            </a:r>
            <a:r>
              <a:rPr lang="en-IE" dirty="0" err="1"/>
              <a:t>pe</a:t>
            </a:r>
            <a:r>
              <a:rPr lang="en-IE" dirty="0"/>
              <a:t> </a:t>
            </a:r>
            <a:r>
              <a:rPr lang="en-IE" dirty="0" err="1"/>
              <a:t>piata</a:t>
            </a:r>
            <a:r>
              <a:rPr lang="en-IE" dirty="0"/>
              <a:t> </a:t>
            </a:r>
            <a:r>
              <a:rPr lang="en-IE" dirty="0" err="1"/>
              <a:t>muncii</a:t>
            </a:r>
            <a:r>
              <a:rPr lang="en-IE" dirty="0"/>
              <a:t> a </a:t>
            </a:r>
            <a:r>
              <a:rPr lang="en-IE" dirty="0" err="1"/>
              <a:t>persoanelor</a:t>
            </a:r>
            <a:r>
              <a:rPr lang="en-IE" dirty="0"/>
              <a:t> cu </a:t>
            </a:r>
            <a:r>
              <a:rPr lang="en-IE" dirty="0" err="1"/>
              <a:t>dizabilitati</a:t>
            </a:r>
            <a:r>
              <a:rPr lang="en-IE" dirty="0"/>
              <a:t> "</a:t>
            </a:r>
            <a:endParaRPr lang="en-US" dirty="0"/>
          </a:p>
          <a:p>
            <a:pPr algn="just"/>
            <a:r>
              <a:rPr lang="en-IE" dirty="0"/>
              <a:t>A7.4 Workshop-</a:t>
            </a:r>
            <a:r>
              <a:rPr lang="en-IE" dirty="0" err="1"/>
              <a:t>uri</a:t>
            </a:r>
            <a:r>
              <a:rPr lang="en-IE" dirty="0"/>
              <a:t> </a:t>
            </a:r>
            <a:r>
              <a:rPr lang="en-IE" dirty="0" err="1"/>
              <a:t>si</a:t>
            </a:r>
            <a:r>
              <a:rPr lang="en-IE" dirty="0"/>
              <a:t> </a:t>
            </a:r>
            <a:r>
              <a:rPr lang="en-IE" dirty="0" err="1"/>
              <a:t>campanii</a:t>
            </a:r>
            <a:r>
              <a:rPr lang="en-IE" dirty="0"/>
              <a:t> de </a:t>
            </a:r>
            <a:r>
              <a:rPr lang="en-IE" dirty="0" err="1"/>
              <a:t>promovare</a:t>
            </a:r>
            <a:r>
              <a:rPr lang="en-IE" dirty="0"/>
              <a:t> "</a:t>
            </a:r>
            <a:r>
              <a:rPr lang="en-IE" dirty="0" err="1"/>
              <a:t>Protectia</a:t>
            </a:r>
            <a:r>
              <a:rPr lang="en-IE" dirty="0"/>
              <a:t> </a:t>
            </a:r>
            <a:r>
              <a:rPr lang="en-IE" dirty="0" err="1"/>
              <a:t>si</a:t>
            </a:r>
            <a:r>
              <a:rPr lang="en-IE" dirty="0"/>
              <a:t> </a:t>
            </a:r>
            <a:r>
              <a:rPr lang="en-IE" dirty="0" err="1"/>
              <a:t>promovarea</a:t>
            </a:r>
            <a:r>
              <a:rPr lang="en-IE" dirty="0"/>
              <a:t> </a:t>
            </a:r>
            <a:r>
              <a:rPr lang="en-IE" dirty="0" err="1"/>
              <a:t>drepturilor</a:t>
            </a:r>
            <a:r>
              <a:rPr lang="en-IE" dirty="0"/>
              <a:t> </a:t>
            </a:r>
            <a:r>
              <a:rPr lang="en-IE" dirty="0" err="1"/>
              <a:t>copilului</a:t>
            </a:r>
            <a:r>
              <a:rPr lang="en-IE" dirty="0"/>
              <a:t>"</a:t>
            </a:r>
            <a:endParaRPr lang="en-US" dirty="0"/>
          </a:p>
          <a:p>
            <a:pPr algn="just"/>
            <a:r>
              <a:rPr lang="en-IE" dirty="0"/>
              <a:t>A7.5 Workshop-</a:t>
            </a:r>
            <a:r>
              <a:rPr lang="en-IE" dirty="0" err="1"/>
              <a:t>uri</a:t>
            </a:r>
            <a:r>
              <a:rPr lang="en-IE" dirty="0"/>
              <a:t> </a:t>
            </a:r>
            <a:r>
              <a:rPr lang="en-IE" dirty="0" err="1"/>
              <a:t>si</a:t>
            </a:r>
            <a:r>
              <a:rPr lang="en-IE" dirty="0"/>
              <a:t> </a:t>
            </a:r>
            <a:r>
              <a:rPr lang="en-IE" dirty="0" err="1"/>
              <a:t>campanii</a:t>
            </a:r>
            <a:r>
              <a:rPr lang="en-IE" dirty="0"/>
              <a:t> de </a:t>
            </a:r>
            <a:r>
              <a:rPr lang="en-IE" dirty="0" err="1"/>
              <a:t>promovare</a:t>
            </a:r>
            <a:r>
              <a:rPr lang="en-IE" dirty="0"/>
              <a:t> "</a:t>
            </a:r>
            <a:r>
              <a:rPr lang="en-IE" dirty="0" err="1"/>
              <a:t>Masuri</a:t>
            </a:r>
            <a:r>
              <a:rPr lang="en-IE" dirty="0"/>
              <a:t> </a:t>
            </a:r>
            <a:r>
              <a:rPr lang="en-IE" dirty="0" err="1"/>
              <a:t>privind</a:t>
            </a:r>
            <a:r>
              <a:rPr lang="en-IE" dirty="0"/>
              <a:t> </a:t>
            </a:r>
            <a:r>
              <a:rPr lang="en-IE" dirty="0" err="1"/>
              <a:t>sanatatea</a:t>
            </a:r>
            <a:r>
              <a:rPr lang="en-IE" dirty="0"/>
              <a:t> </a:t>
            </a:r>
            <a:r>
              <a:rPr lang="en-IE" dirty="0" err="1"/>
              <a:t>mintala</a:t>
            </a:r>
            <a:r>
              <a:rPr lang="en-IE" dirty="0"/>
              <a:t> a </a:t>
            </a:r>
            <a:r>
              <a:rPr lang="en-IE" dirty="0" err="1"/>
              <a:t>copilului</a:t>
            </a:r>
            <a:r>
              <a:rPr lang="en-IE" dirty="0"/>
              <a:t> </a:t>
            </a:r>
            <a:r>
              <a:rPr lang="en-IE" dirty="0" err="1"/>
              <a:t>si</a:t>
            </a:r>
            <a:r>
              <a:rPr lang="en-IE" dirty="0"/>
              <a:t> a </a:t>
            </a:r>
            <a:r>
              <a:rPr lang="en-IE" dirty="0" err="1"/>
              <a:t>adolescentului</a:t>
            </a:r>
            <a:r>
              <a:rPr lang="en-IE" dirty="0"/>
              <a:t> care </a:t>
            </a:r>
            <a:r>
              <a:rPr lang="en-IE" dirty="0" err="1"/>
              <a:t>apartine</a:t>
            </a:r>
            <a:r>
              <a:rPr lang="en-IE" dirty="0"/>
              <a:t> </a:t>
            </a:r>
            <a:r>
              <a:rPr lang="en-IE" dirty="0" err="1"/>
              <a:t>unei</a:t>
            </a:r>
            <a:r>
              <a:rPr lang="en-IE" dirty="0"/>
              <a:t> </a:t>
            </a:r>
            <a:r>
              <a:rPr lang="en-IE" dirty="0" err="1"/>
              <a:t>comunitati</a:t>
            </a:r>
            <a:r>
              <a:rPr lang="en-IE" dirty="0"/>
              <a:t> </a:t>
            </a:r>
            <a:r>
              <a:rPr lang="en-IE" dirty="0" err="1"/>
              <a:t>marginalizate</a:t>
            </a:r>
            <a:r>
              <a:rPr lang="en-IE" dirty="0"/>
              <a:t>"</a:t>
            </a:r>
            <a:endParaRPr lang="en-US" dirty="0"/>
          </a:p>
          <a:p>
            <a:pPr algn="just"/>
            <a:r>
              <a:rPr lang="en-IE" dirty="0"/>
              <a:t>A7.6 Workshop-</a:t>
            </a:r>
            <a:r>
              <a:rPr lang="en-IE" dirty="0" err="1"/>
              <a:t>uri</a:t>
            </a:r>
            <a:r>
              <a:rPr lang="en-IE" dirty="0"/>
              <a:t> </a:t>
            </a:r>
            <a:r>
              <a:rPr lang="en-IE" dirty="0" err="1"/>
              <a:t>si</a:t>
            </a:r>
            <a:r>
              <a:rPr lang="en-IE" dirty="0"/>
              <a:t> </a:t>
            </a:r>
            <a:r>
              <a:rPr lang="en-IE" dirty="0" err="1"/>
              <a:t>campanii</a:t>
            </a:r>
            <a:r>
              <a:rPr lang="en-IE" dirty="0"/>
              <a:t> de </a:t>
            </a:r>
            <a:r>
              <a:rPr lang="en-IE" dirty="0" err="1"/>
              <a:t>promovare</a:t>
            </a:r>
            <a:r>
              <a:rPr lang="en-IE" dirty="0"/>
              <a:t> "</a:t>
            </a:r>
            <a:r>
              <a:rPr lang="en-IE" dirty="0" err="1"/>
              <a:t>Limitarea</a:t>
            </a:r>
            <a:r>
              <a:rPr lang="en-IE" dirty="0"/>
              <a:t> </a:t>
            </a:r>
            <a:r>
              <a:rPr lang="en-IE" dirty="0" err="1"/>
              <a:t>fenomenului</a:t>
            </a:r>
            <a:r>
              <a:rPr lang="en-IE" dirty="0"/>
              <a:t> de abandon </a:t>
            </a:r>
            <a:r>
              <a:rPr lang="en-IE" dirty="0" err="1"/>
              <a:t>scolar</a:t>
            </a:r>
            <a:r>
              <a:rPr lang="en-IE" dirty="0"/>
              <a:t> in </a:t>
            </a:r>
            <a:r>
              <a:rPr lang="en-IE" dirty="0" err="1"/>
              <a:t>comunitatile</a:t>
            </a:r>
            <a:r>
              <a:rPr lang="en-IE" dirty="0"/>
              <a:t> </a:t>
            </a:r>
            <a:r>
              <a:rPr lang="en-IE" dirty="0" err="1"/>
              <a:t>sarace</a:t>
            </a:r>
            <a:r>
              <a:rPr lang="en-IE" dirty="0"/>
              <a:t> care </a:t>
            </a:r>
            <a:r>
              <a:rPr lang="en-IE" dirty="0" err="1"/>
              <a:t>includ</a:t>
            </a:r>
            <a:r>
              <a:rPr lang="en-IE" dirty="0"/>
              <a:t> </a:t>
            </a:r>
            <a:r>
              <a:rPr lang="en-IE" dirty="0" err="1"/>
              <a:t>cetateni</a:t>
            </a:r>
            <a:r>
              <a:rPr lang="en-IE" dirty="0"/>
              <a:t> de </a:t>
            </a:r>
            <a:r>
              <a:rPr lang="en-IE" dirty="0" err="1"/>
              <a:t>etnie</a:t>
            </a:r>
            <a:r>
              <a:rPr lang="en-IE" dirty="0"/>
              <a:t> </a:t>
            </a:r>
            <a:r>
              <a:rPr lang="en-IE" dirty="0" err="1"/>
              <a:t>roma</a:t>
            </a:r>
            <a:r>
              <a:rPr lang="en-IE" dirty="0"/>
              <a:t>”</a:t>
            </a:r>
            <a:endParaRPr lang="en-US" dirty="0"/>
          </a:p>
          <a:p>
            <a:pPr algn="just"/>
            <a:r>
              <a:rPr lang="en-IE" dirty="0"/>
              <a:t>A7.7 </a:t>
            </a:r>
            <a:r>
              <a:rPr lang="en-IE" dirty="0" err="1"/>
              <a:t>Organizare</a:t>
            </a:r>
            <a:r>
              <a:rPr lang="en-IE" dirty="0"/>
              <a:t> </a:t>
            </a:r>
            <a:r>
              <a:rPr lang="en-IE" dirty="0" err="1"/>
              <a:t>seminarii</a:t>
            </a:r>
            <a:r>
              <a:rPr lang="en-IE" dirty="0"/>
              <a:t> active </a:t>
            </a:r>
            <a:r>
              <a:rPr lang="en-IE" dirty="0" err="1"/>
              <a:t>si</a:t>
            </a:r>
            <a:r>
              <a:rPr lang="en-IE" dirty="0"/>
              <a:t> </a:t>
            </a:r>
            <a:r>
              <a:rPr lang="en-IE" dirty="0" err="1"/>
              <a:t>inovatoare</a:t>
            </a:r>
            <a:r>
              <a:rPr lang="en-IE" dirty="0"/>
              <a:t> </a:t>
            </a:r>
            <a:r>
              <a:rPr lang="en-IE" dirty="0" err="1"/>
              <a:t>pentru</a:t>
            </a:r>
            <a:r>
              <a:rPr lang="en-IE" dirty="0"/>
              <a:t> </a:t>
            </a:r>
            <a:r>
              <a:rPr lang="en-IE" dirty="0" err="1"/>
              <a:t>implicarea</a:t>
            </a:r>
            <a:r>
              <a:rPr lang="en-IE" dirty="0"/>
              <a:t> </a:t>
            </a:r>
            <a:r>
              <a:rPr lang="en-IE" dirty="0" err="1"/>
              <a:t>membrilor</a:t>
            </a:r>
            <a:r>
              <a:rPr lang="en-IE" dirty="0"/>
              <a:t> </a:t>
            </a:r>
            <a:r>
              <a:rPr lang="en-IE" dirty="0" err="1"/>
              <a:t>comunitatii</a:t>
            </a:r>
            <a:r>
              <a:rPr lang="en-IE" dirty="0"/>
              <a:t> in </a:t>
            </a:r>
            <a:r>
              <a:rPr lang="en-IE" dirty="0" err="1"/>
              <a:t>problemele</a:t>
            </a:r>
            <a:r>
              <a:rPr lang="en-IE" dirty="0"/>
              <a:t> </a:t>
            </a:r>
            <a:r>
              <a:rPr lang="en-IE" dirty="0" err="1"/>
              <a:t>sociale</a:t>
            </a:r>
            <a:endParaRPr lang="en-US" dirty="0"/>
          </a:p>
          <a:p>
            <a:pPr algn="just"/>
            <a:r>
              <a:rPr lang="en-IE" dirty="0"/>
              <a:t> </a:t>
            </a:r>
            <a:endParaRPr lang="en-US" dirty="0"/>
          </a:p>
        </p:txBody>
      </p:sp>
    </p:spTree>
    <p:extLst>
      <p:ext uri="{BB962C8B-B14F-4D97-AF65-F5344CB8AC3E}">
        <p14:creationId xmlns:p14="http://schemas.microsoft.com/office/powerpoint/2010/main" val="3247500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ACTIVITATILE PROIECTULUI</a:t>
            </a:r>
            <a:endParaRPr lang="en-US" dirty="0"/>
          </a:p>
        </p:txBody>
      </p:sp>
      <p:sp>
        <p:nvSpPr>
          <p:cNvPr id="3" name="Rectangle 2"/>
          <p:cNvSpPr/>
          <p:nvPr/>
        </p:nvSpPr>
        <p:spPr>
          <a:xfrm>
            <a:off x="586153" y="2967335"/>
            <a:ext cx="10937631" cy="2031325"/>
          </a:xfrm>
          <a:prstGeom prst="rect">
            <a:avLst/>
          </a:prstGeom>
        </p:spPr>
        <p:txBody>
          <a:bodyPr wrap="square">
            <a:spAutoFit/>
          </a:bodyPr>
          <a:lstStyle/>
          <a:p>
            <a:pPr algn="just"/>
            <a:r>
              <a:rPr lang="en-IE" b="1" dirty="0"/>
              <a:t>A8. </a:t>
            </a:r>
            <a:r>
              <a:rPr lang="en-IE" b="1" dirty="0" err="1"/>
              <a:t>Pachet</a:t>
            </a:r>
            <a:r>
              <a:rPr lang="en-IE" b="1" dirty="0"/>
              <a:t> de </a:t>
            </a:r>
            <a:r>
              <a:rPr lang="en-IE" b="1" dirty="0" err="1"/>
              <a:t>activitati</a:t>
            </a:r>
            <a:r>
              <a:rPr lang="en-IE" b="1" dirty="0"/>
              <a:t> de Management </a:t>
            </a:r>
            <a:r>
              <a:rPr lang="en-IE" b="1" dirty="0" err="1"/>
              <a:t>Proiect</a:t>
            </a:r>
            <a:endParaRPr lang="en-US" dirty="0"/>
          </a:p>
          <a:p>
            <a:pPr algn="just"/>
            <a:r>
              <a:rPr lang="en-IE" dirty="0"/>
              <a:t>A8.1. Management </a:t>
            </a:r>
            <a:r>
              <a:rPr lang="en-IE" dirty="0" err="1"/>
              <a:t>si</a:t>
            </a:r>
            <a:r>
              <a:rPr lang="en-IE" dirty="0"/>
              <a:t> </a:t>
            </a:r>
            <a:r>
              <a:rPr lang="en-IE" dirty="0" err="1"/>
              <a:t>monitorizare</a:t>
            </a:r>
            <a:endParaRPr lang="en-US" dirty="0"/>
          </a:p>
          <a:p>
            <a:pPr algn="just"/>
            <a:r>
              <a:rPr lang="en-IE" dirty="0"/>
              <a:t>A8.2 </a:t>
            </a:r>
            <a:r>
              <a:rPr lang="en-IE" dirty="0" err="1"/>
              <a:t>Achizitii</a:t>
            </a:r>
            <a:r>
              <a:rPr lang="en-IE" dirty="0"/>
              <a:t> </a:t>
            </a:r>
            <a:r>
              <a:rPr lang="en-IE" dirty="0" err="1"/>
              <a:t>publice</a:t>
            </a:r>
            <a:endParaRPr lang="en-US" dirty="0"/>
          </a:p>
          <a:p>
            <a:endParaRPr lang="ro-RO" b="1" dirty="0"/>
          </a:p>
          <a:p>
            <a:r>
              <a:rPr lang="en-IE" b="1" dirty="0" smtClean="0"/>
              <a:t>A9</a:t>
            </a:r>
            <a:r>
              <a:rPr lang="en-IE" b="1" dirty="0"/>
              <a:t>. </a:t>
            </a:r>
            <a:r>
              <a:rPr lang="en-IE" b="1" dirty="0" err="1"/>
              <a:t>Informare</a:t>
            </a:r>
            <a:r>
              <a:rPr lang="en-IE" b="1" dirty="0"/>
              <a:t> </a:t>
            </a:r>
            <a:r>
              <a:rPr lang="en-IE" b="1" dirty="0" err="1"/>
              <a:t>si</a:t>
            </a:r>
            <a:r>
              <a:rPr lang="en-IE" b="1" dirty="0"/>
              <a:t> </a:t>
            </a:r>
            <a:r>
              <a:rPr lang="en-IE" b="1" dirty="0" err="1"/>
              <a:t>publicitate</a:t>
            </a:r>
            <a:endParaRPr lang="en-US" b="1" dirty="0"/>
          </a:p>
          <a:p>
            <a:r>
              <a:rPr lang="en-IE" dirty="0"/>
              <a:t>A9.1. </a:t>
            </a:r>
            <a:r>
              <a:rPr lang="en-IE" dirty="0" err="1"/>
              <a:t>Conferinta</a:t>
            </a:r>
            <a:r>
              <a:rPr lang="en-IE" dirty="0"/>
              <a:t> de </a:t>
            </a:r>
            <a:r>
              <a:rPr lang="en-IE" dirty="0" err="1"/>
              <a:t>lansare</a:t>
            </a:r>
            <a:r>
              <a:rPr lang="en-IE" dirty="0"/>
              <a:t>/</a:t>
            </a:r>
            <a:r>
              <a:rPr lang="en-IE" dirty="0" err="1"/>
              <a:t>finalizare</a:t>
            </a:r>
            <a:r>
              <a:rPr lang="en-IE" dirty="0"/>
              <a:t> a </a:t>
            </a:r>
            <a:r>
              <a:rPr lang="en-IE" dirty="0" err="1"/>
              <a:t>proiectului</a:t>
            </a:r>
            <a:endParaRPr lang="en-US" dirty="0"/>
          </a:p>
          <a:p>
            <a:r>
              <a:rPr lang="en-IE" dirty="0"/>
              <a:t>A9.2. </a:t>
            </a:r>
            <a:r>
              <a:rPr lang="en-IE" dirty="0" err="1"/>
              <a:t>Informare</a:t>
            </a:r>
            <a:r>
              <a:rPr lang="en-IE" dirty="0"/>
              <a:t>, </a:t>
            </a:r>
            <a:r>
              <a:rPr lang="en-IE" dirty="0" err="1"/>
              <a:t>publicitate</a:t>
            </a:r>
            <a:r>
              <a:rPr lang="en-IE" dirty="0"/>
              <a:t> </a:t>
            </a:r>
            <a:r>
              <a:rPr lang="en-IE" dirty="0" err="1"/>
              <a:t>si</a:t>
            </a:r>
            <a:r>
              <a:rPr lang="en-IE" dirty="0"/>
              <a:t> </a:t>
            </a:r>
            <a:r>
              <a:rPr lang="en-IE" dirty="0" err="1"/>
              <a:t>diseminare</a:t>
            </a:r>
            <a:r>
              <a:rPr lang="en-IE" dirty="0"/>
              <a:t> </a:t>
            </a:r>
            <a:r>
              <a:rPr lang="en-IE" dirty="0" err="1"/>
              <a:t>rezultate</a:t>
            </a:r>
            <a:r>
              <a:rPr lang="en-IE" dirty="0"/>
              <a:t> </a:t>
            </a:r>
            <a:r>
              <a:rPr lang="en-IE" dirty="0" err="1"/>
              <a:t>proiect</a:t>
            </a:r>
            <a:endParaRPr lang="en-US" dirty="0"/>
          </a:p>
        </p:txBody>
      </p:sp>
    </p:spTree>
    <p:extLst>
      <p:ext uri="{BB962C8B-B14F-4D97-AF65-F5344CB8AC3E}">
        <p14:creationId xmlns:p14="http://schemas.microsoft.com/office/powerpoint/2010/main" val="1806387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INDICATORII PROIECTULUI</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845518766"/>
              </p:ext>
            </p:extLst>
          </p:nvPr>
        </p:nvGraphicFramePr>
        <p:xfrm>
          <a:off x="1137138" y="1735015"/>
          <a:ext cx="10492154" cy="4712677"/>
        </p:xfrm>
        <a:graphic>
          <a:graphicData uri="http://schemas.openxmlformats.org/drawingml/2006/table">
            <a:tbl>
              <a:tblPr firstRow="1" firstCol="1" bandRow="1">
                <a:tableStyleId>{BC89EF96-8CEA-46FF-86C4-4CE0E7609802}</a:tableStyleId>
              </a:tblPr>
              <a:tblGrid>
                <a:gridCol w="9917184"/>
                <a:gridCol w="574970"/>
              </a:tblGrid>
              <a:tr h="330437">
                <a:tc>
                  <a:txBody>
                    <a:bodyPr/>
                    <a:lstStyle/>
                    <a:p>
                      <a:pPr marL="0" marR="0" algn="just">
                        <a:lnSpc>
                          <a:spcPct val="107000"/>
                        </a:lnSpc>
                        <a:spcBef>
                          <a:spcPts val="0"/>
                        </a:spcBef>
                        <a:spcAft>
                          <a:spcPts val="0"/>
                        </a:spcAft>
                      </a:pPr>
                      <a:r>
                        <a:rPr lang="ro-RO" sz="1000">
                          <a:effectLst/>
                        </a:rPr>
                        <a:t>Persoane aflate in risc de saracie si excluziune sociala din comunitatile marginalizate care dobandesc o calificare la incetarea calitatii de participant</a:t>
                      </a:r>
                      <a:endParaRPr lang="en-US" sz="1200">
                        <a:effectLst/>
                        <a:latin typeface="Times New Roman"/>
                        <a:ea typeface="Times New Roman"/>
                        <a:cs typeface="Times New Roman"/>
                      </a:endParaRPr>
                    </a:p>
                  </a:txBody>
                  <a:tcPr marL="47625" marR="47625" marT="47625" marB="47625"/>
                </a:tc>
                <a:tc>
                  <a:txBody>
                    <a:bodyPr/>
                    <a:lstStyle/>
                    <a:p>
                      <a:pPr marL="0" marR="0" algn="just">
                        <a:lnSpc>
                          <a:spcPct val="107000"/>
                        </a:lnSpc>
                        <a:spcBef>
                          <a:spcPts val="0"/>
                        </a:spcBef>
                        <a:spcAft>
                          <a:spcPts val="0"/>
                        </a:spcAft>
                      </a:pPr>
                      <a:r>
                        <a:rPr lang="ro-RO" sz="1000">
                          <a:effectLst/>
                        </a:rPr>
                        <a:t>475</a:t>
                      </a:r>
                      <a:endParaRPr lang="en-US" sz="1200">
                        <a:effectLst/>
                        <a:latin typeface="Times New Roman"/>
                        <a:ea typeface="Times New Roman"/>
                        <a:cs typeface="Times New Roman"/>
                      </a:endParaRPr>
                    </a:p>
                  </a:txBody>
                  <a:tcPr marL="47625" marR="47625" marT="47625" marB="47625"/>
                </a:tc>
              </a:tr>
              <a:tr h="545425">
                <a:tc>
                  <a:txBody>
                    <a:bodyPr/>
                    <a:lstStyle/>
                    <a:p>
                      <a:pPr marL="0" marR="0" algn="just">
                        <a:lnSpc>
                          <a:spcPct val="107000"/>
                        </a:lnSpc>
                        <a:spcBef>
                          <a:spcPts val="0"/>
                        </a:spcBef>
                        <a:spcAft>
                          <a:spcPts val="0"/>
                        </a:spcAft>
                      </a:pPr>
                      <a:r>
                        <a:rPr lang="ro-RO" sz="1000">
                          <a:effectLst/>
                        </a:rPr>
                        <a:t>Persoane aflate in risc de saracie si excluziune sociala din comunitatile marginalizate care dobandesc o calificare la incetarea calitatii de participant, din care: - Din zona rurala</a:t>
                      </a:r>
                      <a:endParaRPr lang="en-US" sz="1200">
                        <a:effectLst/>
                        <a:latin typeface="Times New Roman"/>
                        <a:ea typeface="Times New Roman"/>
                        <a:cs typeface="Times New Roman"/>
                      </a:endParaRPr>
                    </a:p>
                  </a:txBody>
                  <a:tcPr marL="47625" marR="47625" marT="47625" marB="47625"/>
                </a:tc>
                <a:tc>
                  <a:txBody>
                    <a:bodyPr/>
                    <a:lstStyle/>
                    <a:p>
                      <a:pPr marL="0" marR="0" algn="just">
                        <a:lnSpc>
                          <a:spcPct val="107000"/>
                        </a:lnSpc>
                        <a:spcBef>
                          <a:spcPts val="0"/>
                        </a:spcBef>
                        <a:spcAft>
                          <a:spcPts val="0"/>
                        </a:spcAft>
                      </a:pPr>
                      <a:r>
                        <a:rPr lang="ro-RO" sz="1000">
                          <a:effectLst/>
                        </a:rPr>
                        <a:t>475</a:t>
                      </a:r>
                      <a:endParaRPr lang="en-US" sz="1200">
                        <a:effectLst/>
                        <a:latin typeface="Times New Roman"/>
                        <a:ea typeface="Times New Roman"/>
                        <a:cs typeface="Times New Roman"/>
                      </a:endParaRPr>
                    </a:p>
                  </a:txBody>
                  <a:tcPr marL="47625" marR="47625" marT="47625" marB="47625"/>
                </a:tc>
              </a:tr>
              <a:tr h="545425">
                <a:tc>
                  <a:txBody>
                    <a:bodyPr/>
                    <a:lstStyle/>
                    <a:p>
                      <a:pPr marL="0" marR="0" algn="just">
                        <a:lnSpc>
                          <a:spcPct val="107000"/>
                        </a:lnSpc>
                        <a:spcBef>
                          <a:spcPts val="0"/>
                        </a:spcBef>
                        <a:spcAft>
                          <a:spcPts val="0"/>
                        </a:spcAft>
                      </a:pPr>
                      <a:r>
                        <a:rPr lang="ro-RO" sz="1000">
                          <a:effectLst/>
                        </a:rPr>
                        <a:t>Persoane aflate in risc de saracie si excluziune sociala din comunitatile marginalizate care dobandesc o calificare la incetarea calitatii de participant, din care: - Roma</a:t>
                      </a:r>
                      <a:endParaRPr lang="en-US" sz="1200">
                        <a:effectLst/>
                        <a:latin typeface="Times New Roman"/>
                        <a:ea typeface="Times New Roman"/>
                        <a:cs typeface="Times New Roman"/>
                      </a:endParaRPr>
                    </a:p>
                  </a:txBody>
                  <a:tcPr marL="47625" marR="47625" marT="47625" marB="47625"/>
                </a:tc>
                <a:tc>
                  <a:txBody>
                    <a:bodyPr/>
                    <a:lstStyle/>
                    <a:p>
                      <a:pPr marL="0" marR="0" algn="just">
                        <a:lnSpc>
                          <a:spcPct val="107000"/>
                        </a:lnSpc>
                        <a:spcBef>
                          <a:spcPts val="0"/>
                        </a:spcBef>
                        <a:spcAft>
                          <a:spcPts val="0"/>
                        </a:spcAft>
                      </a:pPr>
                      <a:r>
                        <a:rPr lang="ro-RO" sz="1000">
                          <a:effectLst/>
                        </a:rPr>
                        <a:t>380</a:t>
                      </a:r>
                      <a:endParaRPr lang="en-US" sz="1200">
                        <a:effectLst/>
                        <a:latin typeface="Times New Roman"/>
                        <a:ea typeface="Times New Roman"/>
                        <a:cs typeface="Times New Roman"/>
                      </a:endParaRPr>
                    </a:p>
                  </a:txBody>
                  <a:tcPr marL="47625" marR="47625" marT="47625" marB="47625"/>
                </a:tc>
              </a:tr>
              <a:tr h="545425">
                <a:tc>
                  <a:txBody>
                    <a:bodyPr/>
                    <a:lstStyle/>
                    <a:p>
                      <a:pPr marL="0" marR="0" algn="just">
                        <a:lnSpc>
                          <a:spcPct val="107000"/>
                        </a:lnSpc>
                        <a:spcBef>
                          <a:spcPts val="0"/>
                        </a:spcBef>
                        <a:spcAft>
                          <a:spcPts val="0"/>
                        </a:spcAft>
                      </a:pPr>
                      <a:r>
                        <a:rPr lang="ro-RO" sz="1000">
                          <a:effectLst/>
                        </a:rPr>
                        <a:t>Persoane aflate in risc de saracie si excluziune sociala din comunitatile marginalizate care au un loc de munca, inclusiv cele care desfasoara o activitate independenta, la incetarea calitatii de participant</a:t>
                      </a:r>
                      <a:endParaRPr lang="en-US" sz="1200">
                        <a:effectLst/>
                        <a:latin typeface="Times New Roman"/>
                        <a:ea typeface="Times New Roman"/>
                        <a:cs typeface="Times New Roman"/>
                      </a:endParaRPr>
                    </a:p>
                  </a:txBody>
                  <a:tcPr marL="47625" marR="47625" marT="47625" marB="47625"/>
                </a:tc>
                <a:tc>
                  <a:txBody>
                    <a:bodyPr/>
                    <a:lstStyle/>
                    <a:p>
                      <a:pPr marL="0" marR="0" algn="just">
                        <a:lnSpc>
                          <a:spcPct val="107000"/>
                        </a:lnSpc>
                        <a:spcBef>
                          <a:spcPts val="0"/>
                        </a:spcBef>
                        <a:spcAft>
                          <a:spcPts val="0"/>
                        </a:spcAft>
                      </a:pPr>
                      <a:r>
                        <a:rPr lang="ro-RO" sz="1000">
                          <a:effectLst/>
                        </a:rPr>
                        <a:t>170</a:t>
                      </a:r>
                      <a:endParaRPr lang="en-US" sz="1200">
                        <a:effectLst/>
                        <a:latin typeface="Times New Roman"/>
                        <a:ea typeface="Times New Roman"/>
                        <a:cs typeface="Times New Roman"/>
                      </a:endParaRPr>
                    </a:p>
                  </a:txBody>
                  <a:tcPr marL="47625" marR="47625" marT="47625" marB="47625"/>
                </a:tc>
              </a:tr>
              <a:tr h="545425">
                <a:tc>
                  <a:txBody>
                    <a:bodyPr/>
                    <a:lstStyle/>
                    <a:p>
                      <a:pPr marL="0" marR="0" algn="just">
                        <a:lnSpc>
                          <a:spcPct val="107000"/>
                        </a:lnSpc>
                        <a:spcBef>
                          <a:spcPts val="0"/>
                        </a:spcBef>
                        <a:spcAft>
                          <a:spcPts val="0"/>
                        </a:spcAft>
                      </a:pPr>
                      <a:r>
                        <a:rPr lang="ro-RO" sz="1000">
                          <a:effectLst/>
                        </a:rPr>
                        <a:t>Persoane aflate in risc de saracie si excluziune sociala din comunitatile marginalizate care au un loc de munca, inclusiv cele care desfasoara o activitate independenta, la incetarea calitatii de participant, din care: - Din zona rurala</a:t>
                      </a:r>
                      <a:endParaRPr lang="en-US" sz="1200">
                        <a:effectLst/>
                        <a:latin typeface="Times New Roman"/>
                        <a:ea typeface="Times New Roman"/>
                        <a:cs typeface="Times New Roman"/>
                      </a:endParaRPr>
                    </a:p>
                  </a:txBody>
                  <a:tcPr marL="47625" marR="47625" marT="47625" marB="47625"/>
                </a:tc>
                <a:tc>
                  <a:txBody>
                    <a:bodyPr/>
                    <a:lstStyle/>
                    <a:p>
                      <a:pPr marL="0" marR="0" algn="just">
                        <a:lnSpc>
                          <a:spcPct val="107000"/>
                        </a:lnSpc>
                        <a:spcBef>
                          <a:spcPts val="0"/>
                        </a:spcBef>
                        <a:spcAft>
                          <a:spcPts val="0"/>
                        </a:spcAft>
                      </a:pPr>
                      <a:r>
                        <a:rPr lang="ro-RO" sz="1000">
                          <a:effectLst/>
                        </a:rPr>
                        <a:t>170</a:t>
                      </a:r>
                      <a:endParaRPr lang="en-US" sz="1200">
                        <a:effectLst/>
                        <a:latin typeface="Times New Roman"/>
                        <a:ea typeface="Times New Roman"/>
                        <a:cs typeface="Times New Roman"/>
                      </a:endParaRPr>
                    </a:p>
                  </a:txBody>
                  <a:tcPr marL="47625" marR="47625" marT="47625" marB="47625"/>
                </a:tc>
              </a:tr>
              <a:tr h="545425">
                <a:tc>
                  <a:txBody>
                    <a:bodyPr/>
                    <a:lstStyle/>
                    <a:p>
                      <a:pPr marL="0" marR="0" algn="just">
                        <a:lnSpc>
                          <a:spcPct val="107000"/>
                        </a:lnSpc>
                        <a:spcBef>
                          <a:spcPts val="0"/>
                        </a:spcBef>
                        <a:spcAft>
                          <a:spcPts val="0"/>
                        </a:spcAft>
                      </a:pPr>
                      <a:r>
                        <a:rPr lang="ro-RO" sz="1000">
                          <a:effectLst/>
                        </a:rPr>
                        <a:t>Persoane aflate in risc de saracie si excluziune sociala din comunitatile marginalizate care au un loc de munca, inclusiv cele care desfasoara o activitate independenta, la incetarea calitatii de participant, din care: - Roma</a:t>
                      </a:r>
                      <a:endParaRPr lang="en-US" sz="1200">
                        <a:effectLst/>
                        <a:latin typeface="Times New Roman"/>
                        <a:ea typeface="Times New Roman"/>
                        <a:cs typeface="Times New Roman"/>
                      </a:endParaRPr>
                    </a:p>
                  </a:txBody>
                  <a:tcPr marL="47625" marR="47625" marT="47625" marB="47625"/>
                </a:tc>
                <a:tc>
                  <a:txBody>
                    <a:bodyPr/>
                    <a:lstStyle/>
                    <a:p>
                      <a:pPr marL="0" marR="0" algn="just">
                        <a:lnSpc>
                          <a:spcPct val="107000"/>
                        </a:lnSpc>
                        <a:spcBef>
                          <a:spcPts val="0"/>
                        </a:spcBef>
                        <a:spcAft>
                          <a:spcPts val="0"/>
                        </a:spcAft>
                      </a:pPr>
                      <a:r>
                        <a:rPr lang="ro-RO" sz="1000">
                          <a:effectLst/>
                        </a:rPr>
                        <a:t>136</a:t>
                      </a:r>
                      <a:endParaRPr lang="en-US" sz="1200">
                        <a:effectLst/>
                        <a:latin typeface="Times New Roman"/>
                        <a:ea typeface="Times New Roman"/>
                        <a:cs typeface="Times New Roman"/>
                      </a:endParaRPr>
                    </a:p>
                  </a:txBody>
                  <a:tcPr marL="47625" marR="47625" marT="47625" marB="47625"/>
                </a:tc>
              </a:tr>
              <a:tr h="331023">
                <a:tc>
                  <a:txBody>
                    <a:bodyPr/>
                    <a:lstStyle/>
                    <a:p>
                      <a:pPr marL="0" marR="0" algn="just">
                        <a:lnSpc>
                          <a:spcPct val="107000"/>
                        </a:lnSpc>
                        <a:spcBef>
                          <a:spcPts val="0"/>
                        </a:spcBef>
                        <a:spcAft>
                          <a:spcPts val="0"/>
                        </a:spcAft>
                      </a:pPr>
                      <a:r>
                        <a:rPr lang="ro-RO" sz="1000">
                          <a:effectLst/>
                        </a:rPr>
                        <a:t>Servicii functionale oferite la nivelul comunitatilor marginalizate aflate in risc de saracie si excluziune sociala</a:t>
                      </a:r>
                      <a:endParaRPr lang="en-US" sz="1200">
                        <a:effectLst/>
                        <a:latin typeface="Times New Roman"/>
                        <a:ea typeface="Times New Roman"/>
                        <a:cs typeface="Times New Roman"/>
                      </a:endParaRPr>
                    </a:p>
                  </a:txBody>
                  <a:tcPr marL="47625" marR="47625" marT="47625" marB="47625"/>
                </a:tc>
                <a:tc>
                  <a:txBody>
                    <a:bodyPr/>
                    <a:lstStyle/>
                    <a:p>
                      <a:pPr marL="0" marR="0" algn="just">
                        <a:lnSpc>
                          <a:spcPct val="107000"/>
                        </a:lnSpc>
                        <a:spcBef>
                          <a:spcPts val="0"/>
                        </a:spcBef>
                        <a:spcAft>
                          <a:spcPts val="0"/>
                        </a:spcAft>
                      </a:pPr>
                      <a:r>
                        <a:rPr lang="ro-RO" sz="1000">
                          <a:effectLst/>
                        </a:rPr>
                        <a:t>3</a:t>
                      </a:r>
                      <a:endParaRPr lang="en-US" sz="1200">
                        <a:effectLst/>
                        <a:latin typeface="Times New Roman"/>
                        <a:ea typeface="Times New Roman"/>
                        <a:cs typeface="Times New Roman"/>
                      </a:endParaRPr>
                    </a:p>
                  </a:txBody>
                  <a:tcPr marL="47625" marR="47625" marT="47625" marB="47625"/>
                </a:tc>
              </a:tr>
              <a:tr h="331023">
                <a:tc>
                  <a:txBody>
                    <a:bodyPr/>
                    <a:lstStyle/>
                    <a:p>
                      <a:pPr marL="0" marR="0" algn="just">
                        <a:lnSpc>
                          <a:spcPct val="107000"/>
                        </a:lnSpc>
                        <a:spcBef>
                          <a:spcPts val="0"/>
                        </a:spcBef>
                        <a:spcAft>
                          <a:spcPts val="0"/>
                        </a:spcAft>
                      </a:pPr>
                      <a:r>
                        <a:rPr lang="ro-RO" sz="1000">
                          <a:effectLst/>
                        </a:rPr>
                        <a:t>Servicii functionale oferite la nivelul comunitatilor marginalizate aflate in risc de saracie si excluziune sociala, din care: - Din zona rurala</a:t>
                      </a:r>
                      <a:endParaRPr lang="en-US" sz="1200">
                        <a:effectLst/>
                        <a:latin typeface="Times New Roman"/>
                        <a:ea typeface="Times New Roman"/>
                        <a:cs typeface="Times New Roman"/>
                      </a:endParaRPr>
                    </a:p>
                  </a:txBody>
                  <a:tcPr marL="47625" marR="47625" marT="47625" marB="47625"/>
                </a:tc>
                <a:tc>
                  <a:txBody>
                    <a:bodyPr/>
                    <a:lstStyle/>
                    <a:p>
                      <a:pPr marL="0" marR="0" algn="just">
                        <a:lnSpc>
                          <a:spcPct val="107000"/>
                        </a:lnSpc>
                        <a:spcBef>
                          <a:spcPts val="0"/>
                        </a:spcBef>
                        <a:spcAft>
                          <a:spcPts val="0"/>
                        </a:spcAft>
                      </a:pPr>
                      <a:r>
                        <a:rPr lang="ro-RO" sz="1000">
                          <a:effectLst/>
                        </a:rPr>
                        <a:t>3</a:t>
                      </a:r>
                      <a:endParaRPr lang="en-US" sz="1200">
                        <a:effectLst/>
                        <a:latin typeface="Times New Roman"/>
                        <a:ea typeface="Times New Roman"/>
                        <a:cs typeface="Times New Roman"/>
                      </a:endParaRPr>
                    </a:p>
                  </a:txBody>
                  <a:tcPr marL="47625" marR="47625" marT="47625" marB="47625"/>
                </a:tc>
              </a:tr>
              <a:tr h="331023">
                <a:tc>
                  <a:txBody>
                    <a:bodyPr/>
                    <a:lstStyle/>
                    <a:p>
                      <a:pPr marL="0" marR="0" algn="just">
                        <a:lnSpc>
                          <a:spcPct val="107000"/>
                        </a:lnSpc>
                        <a:spcBef>
                          <a:spcPts val="0"/>
                        </a:spcBef>
                        <a:spcAft>
                          <a:spcPts val="0"/>
                        </a:spcAft>
                      </a:pPr>
                      <a:r>
                        <a:rPr lang="ro-RO" sz="1000">
                          <a:effectLst/>
                        </a:rPr>
                        <a:t>Servicii functionale oferite la nivelul comunitatilor marginalizate aflate in risc de saracie si excluziune sociala, din care: - Servicii medicale</a:t>
                      </a:r>
                      <a:endParaRPr lang="en-US" sz="1200">
                        <a:effectLst/>
                        <a:latin typeface="Times New Roman"/>
                        <a:ea typeface="Times New Roman"/>
                        <a:cs typeface="Times New Roman"/>
                      </a:endParaRPr>
                    </a:p>
                  </a:txBody>
                  <a:tcPr marL="47625" marR="47625" marT="47625" marB="47625"/>
                </a:tc>
                <a:tc>
                  <a:txBody>
                    <a:bodyPr/>
                    <a:lstStyle/>
                    <a:p>
                      <a:pPr marL="0" marR="0" algn="just">
                        <a:lnSpc>
                          <a:spcPct val="107000"/>
                        </a:lnSpc>
                        <a:spcBef>
                          <a:spcPts val="0"/>
                        </a:spcBef>
                        <a:spcAft>
                          <a:spcPts val="0"/>
                        </a:spcAft>
                      </a:pPr>
                      <a:r>
                        <a:rPr lang="ro-RO" sz="1000">
                          <a:effectLst/>
                        </a:rPr>
                        <a:t>1</a:t>
                      </a:r>
                      <a:endParaRPr lang="en-US" sz="1200">
                        <a:effectLst/>
                        <a:latin typeface="Times New Roman"/>
                        <a:ea typeface="Times New Roman"/>
                        <a:cs typeface="Times New Roman"/>
                      </a:endParaRPr>
                    </a:p>
                  </a:txBody>
                  <a:tcPr marL="47625" marR="47625" marT="47625" marB="47625"/>
                </a:tc>
              </a:tr>
              <a:tr h="331023">
                <a:tc>
                  <a:txBody>
                    <a:bodyPr/>
                    <a:lstStyle/>
                    <a:p>
                      <a:pPr marL="0" marR="0" algn="just">
                        <a:lnSpc>
                          <a:spcPct val="107000"/>
                        </a:lnSpc>
                        <a:spcBef>
                          <a:spcPts val="0"/>
                        </a:spcBef>
                        <a:spcAft>
                          <a:spcPts val="0"/>
                        </a:spcAft>
                      </a:pPr>
                      <a:r>
                        <a:rPr lang="ro-RO" sz="1000">
                          <a:effectLst/>
                        </a:rPr>
                        <a:t>Servicii functionale oferite la nivelul comunitatilor marginalizate aflate in risc de saracie si excluziune sociala, din care: - Servicii sociale</a:t>
                      </a:r>
                      <a:endParaRPr lang="en-US" sz="1200">
                        <a:effectLst/>
                        <a:latin typeface="Times New Roman"/>
                        <a:ea typeface="Times New Roman"/>
                        <a:cs typeface="Times New Roman"/>
                      </a:endParaRPr>
                    </a:p>
                  </a:txBody>
                  <a:tcPr marL="47625" marR="47625" marT="47625" marB="47625"/>
                </a:tc>
                <a:tc>
                  <a:txBody>
                    <a:bodyPr/>
                    <a:lstStyle/>
                    <a:p>
                      <a:pPr marL="0" marR="0" algn="just">
                        <a:lnSpc>
                          <a:spcPct val="107000"/>
                        </a:lnSpc>
                        <a:spcBef>
                          <a:spcPts val="0"/>
                        </a:spcBef>
                        <a:spcAft>
                          <a:spcPts val="0"/>
                        </a:spcAft>
                      </a:pPr>
                      <a:r>
                        <a:rPr lang="ro-RO" sz="1000">
                          <a:effectLst/>
                        </a:rPr>
                        <a:t>1</a:t>
                      </a:r>
                      <a:endParaRPr lang="en-US" sz="1200">
                        <a:effectLst/>
                        <a:latin typeface="Times New Roman"/>
                        <a:ea typeface="Times New Roman"/>
                        <a:cs typeface="Times New Roman"/>
                      </a:endParaRPr>
                    </a:p>
                  </a:txBody>
                  <a:tcPr marL="47625" marR="47625" marT="47625" marB="47625"/>
                </a:tc>
              </a:tr>
              <a:tr h="331023">
                <a:tc>
                  <a:txBody>
                    <a:bodyPr/>
                    <a:lstStyle/>
                    <a:p>
                      <a:pPr marL="0" marR="0" algn="just">
                        <a:lnSpc>
                          <a:spcPct val="107000"/>
                        </a:lnSpc>
                        <a:spcBef>
                          <a:spcPts val="0"/>
                        </a:spcBef>
                        <a:spcAft>
                          <a:spcPts val="0"/>
                        </a:spcAft>
                      </a:pPr>
                      <a:r>
                        <a:rPr lang="ro-RO" sz="1000">
                          <a:effectLst/>
                        </a:rPr>
                        <a:t>Servicii functionale oferite la nivelul comunitatilor marginalizate aflate in risc de saracie si excluziune sociala, din care: - Servicii socio-medicale</a:t>
                      </a:r>
                      <a:endParaRPr lang="en-US" sz="1200">
                        <a:effectLst/>
                        <a:latin typeface="Times New Roman"/>
                        <a:ea typeface="Times New Roman"/>
                        <a:cs typeface="Times New Roman"/>
                      </a:endParaRPr>
                    </a:p>
                  </a:txBody>
                  <a:tcPr marL="47625" marR="47625" marT="47625" marB="47625"/>
                </a:tc>
                <a:tc>
                  <a:txBody>
                    <a:bodyPr/>
                    <a:lstStyle/>
                    <a:p>
                      <a:pPr marL="0" marR="0" algn="just">
                        <a:lnSpc>
                          <a:spcPct val="107000"/>
                        </a:lnSpc>
                        <a:spcBef>
                          <a:spcPts val="0"/>
                        </a:spcBef>
                        <a:spcAft>
                          <a:spcPts val="0"/>
                        </a:spcAft>
                      </a:pPr>
                      <a:r>
                        <a:rPr lang="ro-RO" sz="1000" dirty="0">
                          <a:effectLst/>
                        </a:rPr>
                        <a:t>1</a:t>
                      </a:r>
                      <a:endParaRPr lang="en-US" sz="1200" dirty="0">
                        <a:effectLst/>
                        <a:latin typeface="Times New Roman"/>
                        <a:ea typeface="Times New Roman"/>
                        <a:cs typeface="Times New Roman"/>
                      </a:endParaRPr>
                    </a:p>
                  </a:txBody>
                  <a:tcPr marL="47625" marR="47625" marT="47625" marB="47625"/>
                </a:tc>
              </a:tr>
            </a:tbl>
          </a:graphicData>
        </a:graphic>
      </p:graphicFrame>
    </p:spTree>
    <p:extLst>
      <p:ext uri="{BB962C8B-B14F-4D97-AF65-F5344CB8AC3E}">
        <p14:creationId xmlns:p14="http://schemas.microsoft.com/office/powerpoint/2010/main" val="2704836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INDICATORII PROIECTULUI</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364157732"/>
              </p:ext>
            </p:extLst>
          </p:nvPr>
        </p:nvGraphicFramePr>
        <p:xfrm>
          <a:off x="750276" y="1770182"/>
          <a:ext cx="10961077" cy="4829909"/>
        </p:xfrm>
        <a:graphic>
          <a:graphicData uri="http://schemas.openxmlformats.org/drawingml/2006/table">
            <a:tbl>
              <a:tblPr firstRow="1" firstCol="1" bandRow="1">
                <a:tableStyleId>{BC89EF96-8CEA-46FF-86C4-4CE0E7609802}</a:tableStyleId>
              </a:tblPr>
              <a:tblGrid>
                <a:gridCol w="9840854"/>
                <a:gridCol w="1120223"/>
              </a:tblGrid>
              <a:tr h="354799">
                <a:tc>
                  <a:txBody>
                    <a:bodyPr/>
                    <a:lstStyle/>
                    <a:p>
                      <a:pPr marL="0" marR="0" algn="just">
                        <a:lnSpc>
                          <a:spcPct val="107000"/>
                        </a:lnSpc>
                        <a:spcBef>
                          <a:spcPts val="0"/>
                        </a:spcBef>
                        <a:spcAft>
                          <a:spcPts val="0"/>
                        </a:spcAft>
                      </a:pPr>
                      <a:r>
                        <a:rPr lang="ro-RO" sz="1000" dirty="0">
                          <a:effectLst/>
                        </a:rPr>
                        <a:t>Persoane aflate in risc de saracie si excluziune sociala din comunitatile marginalizate care beneficiaza de servicii integrate</a:t>
                      </a:r>
                      <a:endParaRPr lang="en-US" sz="1200" dirty="0">
                        <a:effectLst/>
                        <a:latin typeface="Times New Roman"/>
                        <a:ea typeface="Times New Roman"/>
                        <a:cs typeface="Times New Roman"/>
                      </a:endParaRPr>
                    </a:p>
                  </a:txBody>
                  <a:tcPr marL="47625" marR="47625" marT="47625" marB="47625"/>
                </a:tc>
                <a:tc>
                  <a:txBody>
                    <a:bodyPr/>
                    <a:lstStyle/>
                    <a:p>
                      <a:pPr marL="0" marR="0" algn="just">
                        <a:lnSpc>
                          <a:spcPct val="107000"/>
                        </a:lnSpc>
                        <a:spcBef>
                          <a:spcPts val="0"/>
                        </a:spcBef>
                        <a:spcAft>
                          <a:spcPts val="0"/>
                        </a:spcAft>
                      </a:pPr>
                      <a:r>
                        <a:rPr lang="ro-RO" sz="1000">
                          <a:effectLst/>
                        </a:rPr>
                        <a:t>598</a:t>
                      </a:r>
                      <a:endParaRPr lang="en-US" sz="1200">
                        <a:effectLst/>
                        <a:latin typeface="Times New Roman"/>
                        <a:ea typeface="Times New Roman"/>
                        <a:cs typeface="Times New Roman"/>
                      </a:endParaRPr>
                    </a:p>
                  </a:txBody>
                  <a:tcPr marL="47625" marR="47625" marT="47625" marB="47625"/>
                </a:tc>
              </a:tr>
              <a:tr h="585637">
                <a:tc>
                  <a:txBody>
                    <a:bodyPr/>
                    <a:lstStyle/>
                    <a:p>
                      <a:pPr marL="0" marR="0" algn="just">
                        <a:lnSpc>
                          <a:spcPct val="107000"/>
                        </a:lnSpc>
                        <a:spcBef>
                          <a:spcPts val="0"/>
                        </a:spcBef>
                        <a:spcAft>
                          <a:spcPts val="0"/>
                        </a:spcAft>
                      </a:pPr>
                      <a:r>
                        <a:rPr lang="ro-RO" sz="1000">
                          <a:effectLst/>
                        </a:rPr>
                        <a:t>Persoane aflate in risc de saracie si excluziune sociala din comunitatile marginalizate care beneficiaza de servicii integrate, din care: - Din zona rurala</a:t>
                      </a:r>
                      <a:endParaRPr lang="en-US" sz="1200">
                        <a:effectLst/>
                        <a:latin typeface="Times New Roman"/>
                        <a:ea typeface="Times New Roman"/>
                        <a:cs typeface="Times New Roman"/>
                      </a:endParaRPr>
                    </a:p>
                  </a:txBody>
                  <a:tcPr marL="47625" marR="47625" marT="47625" marB="47625"/>
                </a:tc>
                <a:tc>
                  <a:txBody>
                    <a:bodyPr/>
                    <a:lstStyle/>
                    <a:p>
                      <a:pPr marL="0" marR="0" algn="just">
                        <a:lnSpc>
                          <a:spcPct val="107000"/>
                        </a:lnSpc>
                        <a:spcBef>
                          <a:spcPts val="0"/>
                        </a:spcBef>
                        <a:spcAft>
                          <a:spcPts val="0"/>
                        </a:spcAft>
                      </a:pPr>
                      <a:r>
                        <a:rPr lang="ro-RO" sz="1000">
                          <a:effectLst/>
                        </a:rPr>
                        <a:t>598</a:t>
                      </a:r>
                      <a:endParaRPr lang="en-US" sz="1200">
                        <a:effectLst/>
                        <a:latin typeface="Times New Roman"/>
                        <a:ea typeface="Times New Roman"/>
                        <a:cs typeface="Times New Roman"/>
                      </a:endParaRPr>
                    </a:p>
                  </a:txBody>
                  <a:tcPr marL="47625" marR="47625" marT="47625" marB="47625"/>
                </a:tc>
              </a:tr>
              <a:tr h="355427">
                <a:tc>
                  <a:txBody>
                    <a:bodyPr/>
                    <a:lstStyle/>
                    <a:p>
                      <a:pPr marL="0" marR="0" algn="just">
                        <a:lnSpc>
                          <a:spcPct val="107000"/>
                        </a:lnSpc>
                        <a:spcBef>
                          <a:spcPts val="0"/>
                        </a:spcBef>
                        <a:spcAft>
                          <a:spcPts val="0"/>
                        </a:spcAft>
                      </a:pPr>
                      <a:r>
                        <a:rPr lang="ro-RO" sz="1000" dirty="0">
                          <a:effectLst/>
                        </a:rPr>
                        <a:t>Persoane aflate in risc de saracie si excluziune sociala din comunitatile marginalizate care beneficiaza de servicii integrate, din care: - Roma</a:t>
                      </a:r>
                      <a:endParaRPr lang="en-US" sz="1200" dirty="0">
                        <a:effectLst/>
                        <a:latin typeface="Times New Roman"/>
                        <a:ea typeface="Times New Roman"/>
                        <a:cs typeface="Times New Roman"/>
                      </a:endParaRPr>
                    </a:p>
                  </a:txBody>
                  <a:tcPr marL="47625" marR="47625" marT="47625" marB="47625"/>
                </a:tc>
                <a:tc>
                  <a:txBody>
                    <a:bodyPr/>
                    <a:lstStyle/>
                    <a:p>
                      <a:pPr marL="0" marR="0" algn="just">
                        <a:lnSpc>
                          <a:spcPct val="107000"/>
                        </a:lnSpc>
                        <a:spcBef>
                          <a:spcPts val="0"/>
                        </a:spcBef>
                        <a:spcAft>
                          <a:spcPts val="0"/>
                        </a:spcAft>
                      </a:pPr>
                      <a:r>
                        <a:rPr lang="ro-RO" sz="1000">
                          <a:effectLst/>
                        </a:rPr>
                        <a:t>478</a:t>
                      </a:r>
                      <a:endParaRPr lang="en-US" sz="1200">
                        <a:effectLst/>
                        <a:latin typeface="Times New Roman"/>
                        <a:ea typeface="Times New Roman"/>
                        <a:cs typeface="Times New Roman"/>
                      </a:endParaRPr>
                    </a:p>
                  </a:txBody>
                  <a:tcPr marL="47625" marR="47625" marT="47625" marB="47625"/>
                </a:tc>
              </a:tr>
              <a:tr h="355427">
                <a:tc>
                  <a:txBody>
                    <a:bodyPr/>
                    <a:lstStyle/>
                    <a:p>
                      <a:pPr marL="0" marR="0" algn="just">
                        <a:lnSpc>
                          <a:spcPct val="107000"/>
                        </a:lnSpc>
                        <a:spcBef>
                          <a:spcPts val="0"/>
                        </a:spcBef>
                        <a:spcAft>
                          <a:spcPts val="0"/>
                        </a:spcAft>
                      </a:pPr>
                      <a:r>
                        <a:rPr lang="ro-RO" sz="1000">
                          <a:effectLst/>
                        </a:rPr>
                        <a:t>Servicii la nivelul comunitatilor marginalizate aflate in risc de saracie si excluziune sociala care beneficiaza de sprijin</a:t>
                      </a:r>
                      <a:endParaRPr lang="en-US" sz="1200">
                        <a:effectLst/>
                        <a:latin typeface="Times New Roman"/>
                        <a:ea typeface="Times New Roman"/>
                        <a:cs typeface="Times New Roman"/>
                      </a:endParaRPr>
                    </a:p>
                  </a:txBody>
                  <a:tcPr marL="47625" marR="47625" marT="47625" marB="47625"/>
                </a:tc>
                <a:tc>
                  <a:txBody>
                    <a:bodyPr/>
                    <a:lstStyle/>
                    <a:p>
                      <a:pPr marL="0" marR="0" algn="just">
                        <a:lnSpc>
                          <a:spcPct val="107000"/>
                        </a:lnSpc>
                        <a:spcBef>
                          <a:spcPts val="0"/>
                        </a:spcBef>
                        <a:spcAft>
                          <a:spcPts val="0"/>
                        </a:spcAft>
                      </a:pPr>
                      <a:r>
                        <a:rPr lang="ro-RO" sz="1000">
                          <a:effectLst/>
                        </a:rPr>
                        <a:t>3</a:t>
                      </a:r>
                      <a:endParaRPr lang="en-US" sz="1200">
                        <a:effectLst/>
                        <a:latin typeface="Times New Roman"/>
                        <a:ea typeface="Times New Roman"/>
                        <a:cs typeface="Times New Roman"/>
                      </a:endParaRPr>
                    </a:p>
                  </a:txBody>
                  <a:tcPr marL="47625" marR="47625" marT="47625" marB="47625"/>
                </a:tc>
              </a:tr>
              <a:tr h="355427">
                <a:tc>
                  <a:txBody>
                    <a:bodyPr/>
                    <a:lstStyle/>
                    <a:p>
                      <a:pPr marL="0" marR="0" algn="just">
                        <a:lnSpc>
                          <a:spcPct val="107000"/>
                        </a:lnSpc>
                        <a:spcBef>
                          <a:spcPts val="0"/>
                        </a:spcBef>
                        <a:spcAft>
                          <a:spcPts val="0"/>
                        </a:spcAft>
                      </a:pPr>
                      <a:r>
                        <a:rPr lang="ro-RO" sz="1000">
                          <a:effectLst/>
                        </a:rPr>
                        <a:t>Servicii la nivelul comunitatilor marginalizate aflate in risc de saracie si excluziune sociala care beneficiaza de sprijin, din care: - Din zona rurala</a:t>
                      </a:r>
                      <a:endParaRPr lang="en-US" sz="1200">
                        <a:effectLst/>
                        <a:latin typeface="Times New Roman"/>
                        <a:ea typeface="Times New Roman"/>
                        <a:cs typeface="Times New Roman"/>
                      </a:endParaRPr>
                    </a:p>
                  </a:txBody>
                  <a:tcPr marL="47625" marR="47625" marT="47625" marB="47625"/>
                </a:tc>
                <a:tc>
                  <a:txBody>
                    <a:bodyPr/>
                    <a:lstStyle/>
                    <a:p>
                      <a:pPr marL="0" marR="0" algn="just">
                        <a:lnSpc>
                          <a:spcPct val="107000"/>
                        </a:lnSpc>
                        <a:spcBef>
                          <a:spcPts val="0"/>
                        </a:spcBef>
                        <a:spcAft>
                          <a:spcPts val="0"/>
                        </a:spcAft>
                      </a:pPr>
                      <a:r>
                        <a:rPr lang="ro-RO" sz="1000">
                          <a:effectLst/>
                        </a:rPr>
                        <a:t>3</a:t>
                      </a:r>
                      <a:endParaRPr lang="en-US" sz="1200">
                        <a:effectLst/>
                        <a:latin typeface="Times New Roman"/>
                        <a:ea typeface="Times New Roman"/>
                        <a:cs typeface="Times New Roman"/>
                      </a:endParaRPr>
                    </a:p>
                  </a:txBody>
                  <a:tcPr marL="47625" marR="47625" marT="47625" marB="47625"/>
                </a:tc>
              </a:tr>
              <a:tr h="585637">
                <a:tc>
                  <a:txBody>
                    <a:bodyPr/>
                    <a:lstStyle/>
                    <a:p>
                      <a:pPr marL="0" marR="0" algn="just">
                        <a:lnSpc>
                          <a:spcPct val="107000"/>
                        </a:lnSpc>
                        <a:spcBef>
                          <a:spcPts val="0"/>
                        </a:spcBef>
                        <a:spcAft>
                          <a:spcPts val="0"/>
                        </a:spcAft>
                      </a:pPr>
                      <a:r>
                        <a:rPr lang="ro-RO" sz="1000">
                          <a:effectLst/>
                        </a:rPr>
                        <a:t>Servicii la nivelul comunitatilor marginalizate aflate in risc de saracie si excluziune sociala care beneficiaza de sprijin, din care: - Servicii medicale</a:t>
                      </a:r>
                      <a:endParaRPr lang="en-US" sz="1200">
                        <a:effectLst/>
                        <a:latin typeface="Times New Roman"/>
                        <a:ea typeface="Times New Roman"/>
                        <a:cs typeface="Times New Roman"/>
                      </a:endParaRPr>
                    </a:p>
                  </a:txBody>
                  <a:tcPr marL="47625" marR="47625" marT="47625" marB="47625"/>
                </a:tc>
                <a:tc>
                  <a:txBody>
                    <a:bodyPr/>
                    <a:lstStyle/>
                    <a:p>
                      <a:pPr marL="0" marR="0" algn="just">
                        <a:lnSpc>
                          <a:spcPct val="107000"/>
                        </a:lnSpc>
                        <a:spcBef>
                          <a:spcPts val="0"/>
                        </a:spcBef>
                        <a:spcAft>
                          <a:spcPts val="0"/>
                        </a:spcAft>
                      </a:pPr>
                      <a:r>
                        <a:rPr lang="ro-RO" sz="1000">
                          <a:effectLst/>
                        </a:rPr>
                        <a:t>1</a:t>
                      </a:r>
                      <a:endParaRPr lang="en-US" sz="1200">
                        <a:effectLst/>
                        <a:latin typeface="Times New Roman"/>
                        <a:ea typeface="Times New Roman"/>
                        <a:cs typeface="Times New Roman"/>
                      </a:endParaRPr>
                    </a:p>
                  </a:txBody>
                  <a:tcPr marL="47625" marR="47625" marT="47625" marB="47625"/>
                </a:tc>
              </a:tr>
              <a:tr h="355427">
                <a:tc>
                  <a:txBody>
                    <a:bodyPr/>
                    <a:lstStyle/>
                    <a:p>
                      <a:pPr marL="0" marR="0" algn="just">
                        <a:lnSpc>
                          <a:spcPct val="107000"/>
                        </a:lnSpc>
                        <a:spcBef>
                          <a:spcPts val="0"/>
                        </a:spcBef>
                        <a:spcAft>
                          <a:spcPts val="0"/>
                        </a:spcAft>
                      </a:pPr>
                      <a:r>
                        <a:rPr lang="ro-RO" sz="1000">
                          <a:effectLst/>
                        </a:rPr>
                        <a:t>Servicii la nivelul comunitatilor marginalizate aflate in risc de saracie si excluziune sociala care beneficiaza de sprijin, din care: - Servicii sociale</a:t>
                      </a:r>
                      <a:endParaRPr lang="en-US" sz="1200">
                        <a:effectLst/>
                        <a:latin typeface="Times New Roman"/>
                        <a:ea typeface="Times New Roman"/>
                        <a:cs typeface="Times New Roman"/>
                      </a:endParaRPr>
                    </a:p>
                  </a:txBody>
                  <a:tcPr marL="47625" marR="47625" marT="47625" marB="47625"/>
                </a:tc>
                <a:tc>
                  <a:txBody>
                    <a:bodyPr/>
                    <a:lstStyle/>
                    <a:p>
                      <a:pPr marL="0" marR="0" algn="just">
                        <a:lnSpc>
                          <a:spcPct val="107000"/>
                        </a:lnSpc>
                        <a:spcBef>
                          <a:spcPts val="0"/>
                        </a:spcBef>
                        <a:spcAft>
                          <a:spcPts val="0"/>
                        </a:spcAft>
                      </a:pPr>
                      <a:r>
                        <a:rPr lang="ro-RO" sz="1000">
                          <a:effectLst/>
                        </a:rPr>
                        <a:t>1</a:t>
                      </a:r>
                      <a:endParaRPr lang="en-US" sz="1200">
                        <a:effectLst/>
                        <a:latin typeface="Times New Roman"/>
                        <a:ea typeface="Times New Roman"/>
                        <a:cs typeface="Times New Roman"/>
                      </a:endParaRPr>
                    </a:p>
                  </a:txBody>
                  <a:tcPr marL="47625" marR="47625" marT="47625" marB="47625"/>
                </a:tc>
              </a:tr>
              <a:tr h="585637">
                <a:tc>
                  <a:txBody>
                    <a:bodyPr/>
                    <a:lstStyle/>
                    <a:p>
                      <a:pPr marL="0" marR="0" algn="just">
                        <a:lnSpc>
                          <a:spcPct val="107000"/>
                        </a:lnSpc>
                        <a:spcBef>
                          <a:spcPts val="0"/>
                        </a:spcBef>
                        <a:spcAft>
                          <a:spcPts val="0"/>
                        </a:spcAft>
                      </a:pPr>
                      <a:r>
                        <a:rPr lang="ro-RO" sz="1000">
                          <a:effectLst/>
                        </a:rPr>
                        <a:t>Servicii la nivelul comunitatilor marginalizate aflate in risc de saracie si excluziune sociala care beneficiaza de sprijin, din care: - Servicii socio-medicale</a:t>
                      </a:r>
                      <a:endParaRPr lang="en-US" sz="1200">
                        <a:effectLst/>
                        <a:latin typeface="Times New Roman"/>
                        <a:ea typeface="Times New Roman"/>
                        <a:cs typeface="Times New Roman"/>
                      </a:endParaRPr>
                    </a:p>
                  </a:txBody>
                  <a:tcPr marL="47625" marR="47625" marT="47625" marB="47625"/>
                </a:tc>
                <a:tc>
                  <a:txBody>
                    <a:bodyPr/>
                    <a:lstStyle/>
                    <a:p>
                      <a:pPr marL="0" marR="0" algn="just">
                        <a:lnSpc>
                          <a:spcPct val="107000"/>
                        </a:lnSpc>
                        <a:spcBef>
                          <a:spcPts val="0"/>
                        </a:spcBef>
                        <a:spcAft>
                          <a:spcPts val="0"/>
                        </a:spcAft>
                      </a:pPr>
                      <a:r>
                        <a:rPr lang="ro-RO" sz="1000">
                          <a:effectLst/>
                        </a:rPr>
                        <a:t>1</a:t>
                      </a:r>
                      <a:endParaRPr lang="en-US" sz="1200">
                        <a:effectLst/>
                        <a:latin typeface="Times New Roman"/>
                        <a:ea typeface="Times New Roman"/>
                        <a:cs typeface="Times New Roman"/>
                      </a:endParaRPr>
                    </a:p>
                  </a:txBody>
                  <a:tcPr marL="47625" marR="47625" marT="47625" marB="47625"/>
                </a:tc>
              </a:tr>
              <a:tr h="355427">
                <a:tc>
                  <a:txBody>
                    <a:bodyPr/>
                    <a:lstStyle/>
                    <a:p>
                      <a:pPr marL="0" marR="0" algn="just">
                        <a:lnSpc>
                          <a:spcPct val="107000"/>
                        </a:lnSpc>
                        <a:spcBef>
                          <a:spcPts val="0"/>
                        </a:spcBef>
                        <a:spcAft>
                          <a:spcPts val="0"/>
                        </a:spcAft>
                      </a:pPr>
                      <a:r>
                        <a:rPr lang="ro-RO" sz="1000">
                          <a:effectLst/>
                        </a:rPr>
                        <a:t>Comunitati marginalizate aflate in risc de saracie si excluziune sociala care beneficiaza de sprijin</a:t>
                      </a:r>
                      <a:endParaRPr lang="en-US" sz="1200">
                        <a:effectLst/>
                        <a:latin typeface="Times New Roman"/>
                        <a:ea typeface="Times New Roman"/>
                        <a:cs typeface="Times New Roman"/>
                      </a:endParaRPr>
                    </a:p>
                  </a:txBody>
                  <a:tcPr marL="47625" marR="47625" marT="47625" marB="47625"/>
                </a:tc>
                <a:tc>
                  <a:txBody>
                    <a:bodyPr/>
                    <a:lstStyle/>
                    <a:p>
                      <a:pPr marL="0" marR="0" algn="just">
                        <a:lnSpc>
                          <a:spcPct val="107000"/>
                        </a:lnSpc>
                        <a:spcBef>
                          <a:spcPts val="0"/>
                        </a:spcBef>
                        <a:spcAft>
                          <a:spcPts val="0"/>
                        </a:spcAft>
                      </a:pPr>
                      <a:r>
                        <a:rPr lang="ro-RO" sz="1000">
                          <a:effectLst/>
                        </a:rPr>
                        <a:t>1</a:t>
                      </a:r>
                      <a:endParaRPr lang="en-US" sz="1200">
                        <a:effectLst/>
                        <a:latin typeface="Times New Roman"/>
                        <a:ea typeface="Times New Roman"/>
                        <a:cs typeface="Times New Roman"/>
                      </a:endParaRPr>
                    </a:p>
                  </a:txBody>
                  <a:tcPr marL="47625" marR="47625" marT="47625" marB="47625"/>
                </a:tc>
              </a:tr>
              <a:tr h="355427">
                <a:tc>
                  <a:txBody>
                    <a:bodyPr/>
                    <a:lstStyle/>
                    <a:p>
                      <a:pPr marL="0" marR="0" algn="just">
                        <a:lnSpc>
                          <a:spcPct val="107000"/>
                        </a:lnSpc>
                        <a:spcBef>
                          <a:spcPts val="0"/>
                        </a:spcBef>
                        <a:spcAft>
                          <a:spcPts val="0"/>
                        </a:spcAft>
                      </a:pPr>
                      <a:r>
                        <a:rPr lang="ro-RO" sz="1000">
                          <a:effectLst/>
                        </a:rPr>
                        <a:t>Comunitati marginalizate aflate in risc de saracie si excluziune sociala care beneficiaza de sprijin, din care: - Din zona rurala</a:t>
                      </a:r>
                      <a:endParaRPr lang="en-US" sz="1200">
                        <a:effectLst/>
                        <a:latin typeface="Times New Roman"/>
                        <a:ea typeface="Times New Roman"/>
                        <a:cs typeface="Times New Roman"/>
                      </a:endParaRPr>
                    </a:p>
                  </a:txBody>
                  <a:tcPr marL="47625" marR="47625" marT="47625" marB="47625"/>
                </a:tc>
                <a:tc>
                  <a:txBody>
                    <a:bodyPr/>
                    <a:lstStyle/>
                    <a:p>
                      <a:pPr marL="0" marR="0" algn="just">
                        <a:lnSpc>
                          <a:spcPct val="107000"/>
                        </a:lnSpc>
                        <a:spcBef>
                          <a:spcPts val="0"/>
                        </a:spcBef>
                        <a:spcAft>
                          <a:spcPts val="0"/>
                        </a:spcAft>
                      </a:pPr>
                      <a:r>
                        <a:rPr lang="ro-RO" sz="1000">
                          <a:effectLst/>
                        </a:rPr>
                        <a:t>1</a:t>
                      </a:r>
                      <a:endParaRPr lang="en-US" sz="1200">
                        <a:effectLst/>
                        <a:latin typeface="Times New Roman"/>
                        <a:ea typeface="Times New Roman"/>
                        <a:cs typeface="Times New Roman"/>
                      </a:endParaRPr>
                    </a:p>
                  </a:txBody>
                  <a:tcPr marL="47625" marR="47625" marT="47625" marB="47625"/>
                </a:tc>
              </a:tr>
              <a:tr h="585637">
                <a:tc>
                  <a:txBody>
                    <a:bodyPr/>
                    <a:lstStyle/>
                    <a:p>
                      <a:pPr marL="0" marR="0" algn="just">
                        <a:lnSpc>
                          <a:spcPct val="107000"/>
                        </a:lnSpc>
                        <a:spcBef>
                          <a:spcPts val="0"/>
                        </a:spcBef>
                        <a:spcAft>
                          <a:spcPts val="0"/>
                        </a:spcAft>
                      </a:pPr>
                      <a:r>
                        <a:rPr lang="ro-RO" sz="1000">
                          <a:effectLst/>
                        </a:rPr>
                        <a:t>Comunitati marginalizate aflate in risc de saracie si excluziune sociala care beneficiaza de sprijin, din care: - Cele cu populatie apartinand minoritatii Roma</a:t>
                      </a:r>
                      <a:endParaRPr lang="en-US" sz="1200">
                        <a:effectLst/>
                        <a:latin typeface="Times New Roman"/>
                        <a:ea typeface="Times New Roman"/>
                        <a:cs typeface="Times New Roman"/>
                      </a:endParaRPr>
                    </a:p>
                  </a:txBody>
                  <a:tcPr marL="47625" marR="47625" marT="47625" marB="47625"/>
                </a:tc>
                <a:tc>
                  <a:txBody>
                    <a:bodyPr/>
                    <a:lstStyle/>
                    <a:p>
                      <a:pPr marL="0" marR="0" algn="just">
                        <a:lnSpc>
                          <a:spcPct val="107000"/>
                        </a:lnSpc>
                        <a:spcBef>
                          <a:spcPts val="0"/>
                        </a:spcBef>
                        <a:spcAft>
                          <a:spcPts val="0"/>
                        </a:spcAft>
                      </a:pPr>
                      <a:r>
                        <a:rPr lang="ro-RO" sz="1000" dirty="0">
                          <a:effectLst/>
                        </a:rPr>
                        <a:t>1</a:t>
                      </a:r>
                      <a:endParaRPr lang="en-US" sz="1200" dirty="0">
                        <a:effectLst/>
                        <a:latin typeface="Times New Roman"/>
                        <a:ea typeface="Times New Roman"/>
                        <a:cs typeface="Times New Roman"/>
                      </a:endParaRPr>
                    </a:p>
                  </a:txBody>
                  <a:tcPr marL="47625" marR="47625" marT="47625" marB="47625"/>
                </a:tc>
              </a:tr>
            </a:tbl>
          </a:graphicData>
        </a:graphic>
      </p:graphicFrame>
    </p:spTree>
    <p:extLst>
      <p:ext uri="{BB962C8B-B14F-4D97-AF65-F5344CB8AC3E}">
        <p14:creationId xmlns:p14="http://schemas.microsoft.com/office/powerpoint/2010/main" val="543347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OBIECTIVUL PROIECTULUI</a:t>
            </a:r>
            <a:endParaRPr lang="en-US" dirty="0"/>
          </a:p>
        </p:txBody>
      </p:sp>
      <p:sp>
        <p:nvSpPr>
          <p:cNvPr id="3" name="Rectangle 2"/>
          <p:cNvSpPr/>
          <p:nvPr/>
        </p:nvSpPr>
        <p:spPr>
          <a:xfrm>
            <a:off x="470263" y="2413338"/>
            <a:ext cx="11155680" cy="1200329"/>
          </a:xfrm>
          <a:prstGeom prst="rect">
            <a:avLst/>
          </a:prstGeom>
        </p:spPr>
        <p:txBody>
          <a:bodyPr wrap="square">
            <a:spAutoFit/>
          </a:bodyPr>
          <a:lstStyle/>
          <a:p>
            <a:pPr algn="just"/>
            <a:r>
              <a:rPr lang="en-IE" b="1" dirty="0" err="1">
                <a:latin typeface="Arial" panose="020B0604020202020204" pitchFamily="34" charset="0"/>
                <a:ea typeface="Times New Roman" panose="02020603050405020304" pitchFamily="18" charset="0"/>
              </a:rPr>
              <a:t>Obiectivul</a:t>
            </a:r>
            <a:r>
              <a:rPr lang="en-IE" b="1" dirty="0">
                <a:latin typeface="Arial" panose="020B0604020202020204" pitchFamily="34" charset="0"/>
                <a:ea typeface="Times New Roman" panose="02020603050405020304" pitchFamily="18" charset="0"/>
              </a:rPr>
              <a:t> general al </a:t>
            </a:r>
            <a:r>
              <a:rPr lang="en-IE" b="1" dirty="0" err="1">
                <a:latin typeface="Arial" panose="020B0604020202020204" pitchFamily="34" charset="0"/>
                <a:ea typeface="Times New Roman" panose="02020603050405020304" pitchFamily="18" charset="0"/>
              </a:rPr>
              <a:t>proiectului</a:t>
            </a:r>
            <a:r>
              <a:rPr lang="en-IE" dirty="0">
                <a:latin typeface="Arial" panose="020B0604020202020204" pitchFamily="34" charset="0"/>
                <a:ea typeface="Times New Roman" panose="02020603050405020304" pitchFamily="18" charset="0"/>
              </a:rPr>
              <a:t>: </a:t>
            </a:r>
            <a:r>
              <a:rPr lang="en-IE" dirty="0" err="1">
                <a:latin typeface="Arial" panose="020B0604020202020204" pitchFamily="34" charset="0"/>
                <a:ea typeface="Times New Roman" panose="02020603050405020304" pitchFamily="18" charset="0"/>
              </a:rPr>
              <a:t>Reducerea</a:t>
            </a:r>
            <a:r>
              <a:rPr lang="en-IE" dirty="0">
                <a:latin typeface="Arial" panose="020B0604020202020204" pitchFamily="34" charset="0"/>
                <a:ea typeface="Times New Roman" panose="02020603050405020304" pitchFamily="18" charset="0"/>
              </a:rPr>
              <a:t> </a:t>
            </a:r>
            <a:r>
              <a:rPr lang="en-IE" dirty="0" err="1">
                <a:latin typeface="Arial" panose="020B0604020202020204" pitchFamily="34" charset="0"/>
                <a:ea typeface="Times New Roman" panose="02020603050405020304" pitchFamily="18" charset="0"/>
              </a:rPr>
              <a:t>saraciei</a:t>
            </a:r>
            <a:r>
              <a:rPr lang="en-IE" dirty="0">
                <a:latin typeface="Arial" panose="020B0604020202020204" pitchFamily="34" charset="0"/>
                <a:ea typeface="Times New Roman" panose="02020603050405020304" pitchFamily="18" charset="0"/>
              </a:rPr>
              <a:t> </a:t>
            </a:r>
            <a:r>
              <a:rPr lang="en-IE" dirty="0" err="1">
                <a:latin typeface="Arial" panose="020B0604020202020204" pitchFamily="34" charset="0"/>
                <a:ea typeface="Times New Roman" panose="02020603050405020304" pitchFamily="18" charset="0"/>
              </a:rPr>
              <a:t>si</a:t>
            </a:r>
            <a:r>
              <a:rPr lang="en-IE" dirty="0">
                <a:latin typeface="Arial" panose="020B0604020202020204" pitchFamily="34" charset="0"/>
                <a:ea typeface="Times New Roman" panose="02020603050405020304" pitchFamily="18" charset="0"/>
              </a:rPr>
              <a:t> </a:t>
            </a:r>
            <a:r>
              <a:rPr lang="en-IE" dirty="0" err="1">
                <a:latin typeface="Arial" panose="020B0604020202020204" pitchFamily="34" charset="0"/>
                <a:ea typeface="Times New Roman" panose="02020603050405020304" pitchFamily="18" charset="0"/>
              </a:rPr>
              <a:t>excluziunii</a:t>
            </a:r>
            <a:r>
              <a:rPr lang="en-IE" dirty="0">
                <a:latin typeface="Arial" panose="020B0604020202020204" pitchFamily="34" charset="0"/>
                <a:ea typeface="Times New Roman" panose="02020603050405020304" pitchFamily="18" charset="0"/>
              </a:rPr>
              <a:t> </a:t>
            </a:r>
            <a:r>
              <a:rPr lang="en-IE" dirty="0" err="1">
                <a:latin typeface="Arial" panose="020B0604020202020204" pitchFamily="34" charset="0"/>
                <a:ea typeface="Times New Roman" panose="02020603050405020304" pitchFamily="18" charset="0"/>
              </a:rPr>
              <a:t>sociale</a:t>
            </a:r>
            <a:r>
              <a:rPr lang="en-IE" dirty="0">
                <a:latin typeface="Arial" panose="020B0604020202020204" pitchFamily="34" charset="0"/>
                <a:ea typeface="Times New Roman" panose="02020603050405020304" pitchFamily="18" charset="0"/>
              </a:rPr>
              <a:t> a </a:t>
            </a:r>
            <a:r>
              <a:rPr lang="en-IE" dirty="0" err="1">
                <a:latin typeface="Arial" panose="020B0604020202020204" pitchFamily="34" charset="0"/>
                <a:ea typeface="Times New Roman" panose="02020603050405020304" pitchFamily="18" charset="0"/>
              </a:rPr>
              <a:t>grupurilor</a:t>
            </a:r>
            <a:r>
              <a:rPr lang="en-IE" dirty="0">
                <a:latin typeface="Arial" panose="020B0604020202020204" pitchFamily="34" charset="0"/>
                <a:ea typeface="Times New Roman" panose="02020603050405020304" pitchFamily="18" charset="0"/>
              </a:rPr>
              <a:t> </a:t>
            </a:r>
            <a:r>
              <a:rPr lang="en-IE" dirty="0" err="1">
                <a:latin typeface="Arial" panose="020B0604020202020204" pitchFamily="34" charset="0"/>
                <a:ea typeface="Times New Roman" panose="02020603050405020304" pitchFamily="18" charset="0"/>
              </a:rPr>
              <a:t>vulnerabile</a:t>
            </a:r>
            <a:r>
              <a:rPr lang="en-IE" dirty="0">
                <a:latin typeface="Arial" panose="020B0604020202020204" pitchFamily="34" charset="0"/>
                <a:ea typeface="Times New Roman" panose="02020603050405020304" pitchFamily="18" charset="0"/>
              </a:rPr>
              <a:t> care </a:t>
            </a:r>
            <a:r>
              <a:rPr lang="en-IE" dirty="0" err="1">
                <a:latin typeface="Arial" panose="020B0604020202020204" pitchFamily="34" charset="0"/>
                <a:ea typeface="Times New Roman" panose="02020603050405020304" pitchFamily="18" charset="0"/>
              </a:rPr>
              <a:t>includ</a:t>
            </a:r>
            <a:r>
              <a:rPr lang="en-IE" dirty="0">
                <a:latin typeface="Arial" panose="020B0604020202020204" pitchFamily="34" charset="0"/>
                <a:ea typeface="Times New Roman" panose="02020603050405020304" pitchFamily="18" charset="0"/>
              </a:rPr>
              <a:t> </a:t>
            </a:r>
            <a:r>
              <a:rPr lang="en-IE" dirty="0" err="1">
                <a:latin typeface="Arial" panose="020B0604020202020204" pitchFamily="34" charset="0"/>
                <a:ea typeface="Times New Roman" panose="02020603050405020304" pitchFamily="18" charset="0"/>
              </a:rPr>
              <a:t>cetateni</a:t>
            </a:r>
            <a:r>
              <a:rPr lang="en-IE" dirty="0">
                <a:latin typeface="Arial" panose="020B0604020202020204" pitchFamily="34" charset="0"/>
                <a:ea typeface="Times New Roman" panose="02020603050405020304" pitchFamily="18" charset="0"/>
              </a:rPr>
              <a:t> </a:t>
            </a:r>
            <a:r>
              <a:rPr lang="en-IE" dirty="0" err="1">
                <a:latin typeface="Arial" panose="020B0604020202020204" pitchFamily="34" charset="0"/>
                <a:ea typeface="Times New Roman" panose="02020603050405020304" pitchFamily="18" charset="0"/>
              </a:rPr>
              <a:t>romi</a:t>
            </a:r>
            <a:r>
              <a:rPr lang="en-IE" dirty="0">
                <a:latin typeface="Arial" panose="020B0604020202020204" pitchFamily="34" charset="0"/>
                <a:ea typeface="Times New Roman" panose="02020603050405020304" pitchFamily="18" charset="0"/>
              </a:rPr>
              <a:t> </a:t>
            </a:r>
            <a:r>
              <a:rPr lang="en-IE" dirty="0" err="1">
                <a:latin typeface="Arial" panose="020B0604020202020204" pitchFamily="34" charset="0"/>
                <a:ea typeface="Times New Roman" panose="02020603050405020304" pitchFamily="18" charset="0"/>
              </a:rPr>
              <a:t>prin</a:t>
            </a:r>
            <a:r>
              <a:rPr lang="en-IE" dirty="0">
                <a:latin typeface="Arial" panose="020B0604020202020204" pitchFamily="34" charset="0"/>
                <a:ea typeface="Times New Roman" panose="02020603050405020304" pitchFamily="18" charset="0"/>
              </a:rPr>
              <a:t> </a:t>
            </a:r>
            <a:r>
              <a:rPr lang="en-IE" dirty="0" err="1">
                <a:latin typeface="Arial" panose="020B0604020202020204" pitchFamily="34" charset="0"/>
                <a:ea typeface="Times New Roman" panose="02020603050405020304" pitchFamily="18" charset="0"/>
              </a:rPr>
              <a:t>masuri</a:t>
            </a:r>
            <a:r>
              <a:rPr lang="en-IE" dirty="0">
                <a:latin typeface="Arial" panose="020B0604020202020204" pitchFamily="34" charset="0"/>
                <a:ea typeface="Times New Roman" panose="02020603050405020304" pitchFamily="18" charset="0"/>
              </a:rPr>
              <a:t> integrate de </a:t>
            </a:r>
            <a:r>
              <a:rPr lang="en-IE" dirty="0" err="1">
                <a:latin typeface="Arial" panose="020B0604020202020204" pitchFamily="34" charset="0"/>
                <a:ea typeface="Times New Roman" panose="02020603050405020304" pitchFamily="18" charset="0"/>
              </a:rPr>
              <a:t>educatie</a:t>
            </a:r>
            <a:r>
              <a:rPr lang="en-IE" dirty="0">
                <a:latin typeface="Arial" panose="020B0604020202020204" pitchFamily="34" charset="0"/>
                <a:ea typeface="Times New Roman" panose="02020603050405020304" pitchFamily="18" charset="0"/>
              </a:rPr>
              <a:t>, </a:t>
            </a:r>
            <a:r>
              <a:rPr lang="en-IE" dirty="0" err="1">
                <a:latin typeface="Arial" panose="020B0604020202020204" pitchFamily="34" charset="0"/>
                <a:ea typeface="Times New Roman" panose="02020603050405020304" pitchFamily="18" charset="0"/>
              </a:rPr>
              <a:t>formare</a:t>
            </a:r>
            <a:r>
              <a:rPr lang="en-IE" dirty="0">
                <a:latin typeface="Arial" panose="020B0604020202020204" pitchFamily="34" charset="0"/>
                <a:ea typeface="Times New Roman" panose="02020603050405020304" pitchFamily="18" charset="0"/>
              </a:rPr>
              <a:t> </a:t>
            </a:r>
            <a:r>
              <a:rPr lang="en-IE" dirty="0" err="1">
                <a:latin typeface="Arial" panose="020B0604020202020204" pitchFamily="34" charset="0"/>
                <a:ea typeface="Times New Roman" panose="02020603050405020304" pitchFamily="18" charset="0"/>
              </a:rPr>
              <a:t>profesionala</a:t>
            </a:r>
            <a:r>
              <a:rPr lang="en-IE" dirty="0">
                <a:latin typeface="Arial" panose="020B0604020202020204" pitchFamily="34" charset="0"/>
                <a:ea typeface="Times New Roman" panose="02020603050405020304" pitchFamily="18" charset="0"/>
              </a:rPr>
              <a:t> continua, </a:t>
            </a:r>
            <a:r>
              <a:rPr lang="en-IE" dirty="0" err="1">
                <a:latin typeface="Arial" panose="020B0604020202020204" pitchFamily="34" charset="0"/>
                <a:ea typeface="Times New Roman" panose="02020603050405020304" pitchFamily="18" charset="0"/>
              </a:rPr>
              <a:t>ocupare</a:t>
            </a:r>
            <a:r>
              <a:rPr lang="en-IE" dirty="0">
                <a:latin typeface="Arial" panose="020B0604020202020204" pitchFamily="34" charset="0"/>
                <a:ea typeface="Times New Roman" panose="02020603050405020304" pitchFamily="18" charset="0"/>
              </a:rPr>
              <a:t>, </a:t>
            </a:r>
            <a:r>
              <a:rPr lang="en-IE" dirty="0" err="1">
                <a:latin typeface="Arial" panose="020B0604020202020204" pitchFamily="34" charset="0"/>
                <a:ea typeface="Times New Roman" panose="02020603050405020304" pitchFamily="18" charset="0"/>
              </a:rPr>
              <a:t>locuire</a:t>
            </a:r>
            <a:r>
              <a:rPr lang="en-IE" dirty="0">
                <a:latin typeface="Arial" panose="020B0604020202020204" pitchFamily="34" charset="0"/>
                <a:ea typeface="Times New Roman" panose="02020603050405020304" pitchFamily="18" charset="0"/>
              </a:rPr>
              <a:t>, </a:t>
            </a:r>
            <a:r>
              <a:rPr lang="en-IE" dirty="0" err="1">
                <a:latin typeface="Arial" panose="020B0604020202020204" pitchFamily="34" charset="0"/>
                <a:ea typeface="Times New Roman" panose="02020603050405020304" pitchFamily="18" charset="0"/>
              </a:rPr>
              <a:t>antreprenoriat</a:t>
            </a:r>
            <a:r>
              <a:rPr lang="en-IE" dirty="0">
                <a:latin typeface="Arial" panose="020B0604020202020204" pitchFamily="34" charset="0"/>
                <a:ea typeface="Times New Roman" panose="02020603050405020304" pitchFamily="18" charset="0"/>
              </a:rPr>
              <a:t> </a:t>
            </a:r>
            <a:r>
              <a:rPr lang="en-IE" dirty="0" err="1">
                <a:latin typeface="Arial" panose="020B0604020202020204" pitchFamily="34" charset="0"/>
                <a:ea typeface="Times New Roman" panose="02020603050405020304" pitchFamily="18" charset="0"/>
              </a:rPr>
              <a:t>si</a:t>
            </a:r>
            <a:r>
              <a:rPr lang="en-IE" dirty="0">
                <a:latin typeface="Arial" panose="020B0604020202020204" pitchFamily="34" charset="0"/>
                <a:ea typeface="Times New Roman" panose="02020603050405020304" pitchFamily="18" charset="0"/>
              </a:rPr>
              <a:t> </a:t>
            </a:r>
            <a:r>
              <a:rPr lang="en-IE" dirty="0" err="1">
                <a:latin typeface="Arial" panose="020B0604020202020204" pitchFamily="34" charset="0"/>
                <a:ea typeface="Times New Roman" panose="02020603050405020304" pitchFamily="18" charset="0"/>
              </a:rPr>
              <a:t>asistenta</a:t>
            </a:r>
            <a:r>
              <a:rPr lang="en-IE" dirty="0">
                <a:latin typeface="Arial" panose="020B0604020202020204" pitchFamily="34" charset="0"/>
                <a:ea typeface="Times New Roman" panose="02020603050405020304" pitchFamily="18" charset="0"/>
              </a:rPr>
              <a:t> </a:t>
            </a:r>
            <a:r>
              <a:rPr lang="en-IE" dirty="0" err="1">
                <a:latin typeface="Arial" panose="020B0604020202020204" pitchFamily="34" charset="0"/>
                <a:ea typeface="Times New Roman" panose="02020603050405020304" pitchFamily="18" charset="0"/>
              </a:rPr>
              <a:t>sociala</a:t>
            </a:r>
            <a:r>
              <a:rPr lang="en-IE" dirty="0">
                <a:latin typeface="Arial" panose="020B0604020202020204" pitchFamily="34" charset="0"/>
                <a:ea typeface="Times New Roman" panose="02020603050405020304" pitchFamily="18" charset="0"/>
              </a:rPr>
              <a:t>. </a:t>
            </a:r>
            <a:r>
              <a:rPr lang="en-IE" dirty="0" err="1">
                <a:latin typeface="Arial" panose="020B0604020202020204" pitchFamily="34" charset="0"/>
                <a:ea typeface="Times New Roman" panose="02020603050405020304" pitchFamily="18" charset="0"/>
              </a:rPr>
              <a:t>Obiectivul</a:t>
            </a:r>
            <a:r>
              <a:rPr lang="en-IE" dirty="0">
                <a:latin typeface="Arial" panose="020B0604020202020204" pitchFamily="34" charset="0"/>
                <a:ea typeface="Times New Roman" panose="02020603050405020304" pitchFamily="18" charset="0"/>
              </a:rPr>
              <a:t> general al </a:t>
            </a:r>
            <a:r>
              <a:rPr lang="en-IE" dirty="0" err="1">
                <a:latin typeface="Arial" panose="020B0604020202020204" pitchFamily="34" charset="0"/>
                <a:ea typeface="Times New Roman" panose="02020603050405020304" pitchFamily="18" charset="0"/>
              </a:rPr>
              <a:t>proiectului</a:t>
            </a:r>
            <a:r>
              <a:rPr lang="en-IE" dirty="0">
                <a:latin typeface="Arial" panose="020B0604020202020204" pitchFamily="34" charset="0"/>
                <a:ea typeface="Times New Roman" panose="02020603050405020304" pitchFamily="18" charset="0"/>
              </a:rPr>
              <a:t> are </a:t>
            </a:r>
            <a:r>
              <a:rPr lang="en-IE" dirty="0" err="1">
                <a:latin typeface="Arial" panose="020B0604020202020204" pitchFamily="34" charset="0"/>
                <a:ea typeface="Times New Roman" panose="02020603050405020304" pitchFamily="18" charset="0"/>
              </a:rPr>
              <a:t>efect</a:t>
            </a:r>
            <a:r>
              <a:rPr lang="en-IE" dirty="0">
                <a:latin typeface="Arial" panose="020B0604020202020204" pitchFamily="34" charset="0"/>
                <a:ea typeface="Times New Roman" panose="02020603050405020304" pitchFamily="18" charset="0"/>
              </a:rPr>
              <a:t> </a:t>
            </a:r>
            <a:r>
              <a:rPr lang="en-IE" dirty="0" err="1">
                <a:latin typeface="Arial" panose="020B0604020202020204" pitchFamily="34" charset="0"/>
                <a:ea typeface="Times New Roman" panose="02020603050405020304" pitchFamily="18" charset="0"/>
              </a:rPr>
              <a:t>pozitiv</a:t>
            </a:r>
            <a:r>
              <a:rPr lang="en-IE" dirty="0">
                <a:latin typeface="Arial" panose="020B0604020202020204" pitchFamily="34" charset="0"/>
                <a:ea typeface="Times New Roman" panose="02020603050405020304" pitchFamily="18" charset="0"/>
              </a:rPr>
              <a:t> </a:t>
            </a:r>
            <a:r>
              <a:rPr lang="en-IE" dirty="0" err="1">
                <a:latin typeface="Arial" panose="020B0604020202020204" pitchFamily="34" charset="0"/>
                <a:ea typeface="Times New Roman" panose="02020603050405020304" pitchFamily="18" charset="0"/>
              </a:rPr>
              <a:t>pe</a:t>
            </a:r>
            <a:r>
              <a:rPr lang="en-IE" dirty="0">
                <a:latin typeface="Arial" panose="020B0604020202020204" pitchFamily="34" charset="0"/>
                <a:ea typeface="Times New Roman" panose="02020603050405020304" pitchFamily="18" charset="0"/>
              </a:rPr>
              <a:t> </a:t>
            </a:r>
            <a:r>
              <a:rPr lang="en-IE" dirty="0" err="1">
                <a:latin typeface="Arial" panose="020B0604020202020204" pitchFamily="34" charset="0"/>
                <a:ea typeface="Times New Roman" panose="02020603050405020304" pitchFamily="18" charset="0"/>
              </a:rPr>
              <a:t>termen</a:t>
            </a:r>
            <a:r>
              <a:rPr lang="en-IE" dirty="0">
                <a:latin typeface="Arial" panose="020B0604020202020204" pitchFamily="34" charset="0"/>
                <a:ea typeface="Times New Roman" panose="02020603050405020304" pitchFamily="18" charset="0"/>
              </a:rPr>
              <a:t> lung </a:t>
            </a:r>
            <a:r>
              <a:rPr lang="en-IE" dirty="0" err="1">
                <a:latin typeface="Arial" panose="020B0604020202020204" pitchFamily="34" charset="0"/>
                <a:ea typeface="Times New Roman" panose="02020603050405020304" pitchFamily="18" charset="0"/>
              </a:rPr>
              <a:t>prin</a:t>
            </a:r>
            <a:r>
              <a:rPr lang="en-IE" dirty="0">
                <a:latin typeface="Arial" panose="020B0604020202020204" pitchFamily="34" charset="0"/>
                <a:ea typeface="Times New Roman" panose="02020603050405020304" pitchFamily="18" charset="0"/>
              </a:rPr>
              <a:t> </a:t>
            </a:r>
            <a:r>
              <a:rPr lang="en-IE" dirty="0" err="1">
                <a:latin typeface="Arial" panose="020B0604020202020204" pitchFamily="34" charset="0"/>
                <a:ea typeface="Times New Roman" panose="02020603050405020304" pitchFamily="18" charset="0"/>
              </a:rPr>
              <a:t>diminuarea</a:t>
            </a:r>
            <a:r>
              <a:rPr lang="en-IE" dirty="0">
                <a:latin typeface="Arial" panose="020B0604020202020204" pitchFamily="34" charset="0"/>
                <a:ea typeface="Times New Roman" panose="02020603050405020304" pitchFamily="18" charset="0"/>
              </a:rPr>
              <a:t> </a:t>
            </a:r>
            <a:r>
              <a:rPr lang="en-IE" dirty="0" err="1">
                <a:latin typeface="Arial" panose="020B0604020202020204" pitchFamily="34" charset="0"/>
                <a:ea typeface="Times New Roman" panose="02020603050405020304" pitchFamily="18" charset="0"/>
              </a:rPr>
              <a:t>fenomenului</a:t>
            </a:r>
            <a:r>
              <a:rPr lang="en-IE" dirty="0">
                <a:latin typeface="Arial" panose="020B0604020202020204" pitchFamily="34" charset="0"/>
                <a:ea typeface="Times New Roman" panose="02020603050405020304" pitchFamily="18" charset="0"/>
              </a:rPr>
              <a:t> de </a:t>
            </a:r>
            <a:r>
              <a:rPr lang="en-IE" dirty="0" err="1">
                <a:latin typeface="Arial" panose="020B0604020202020204" pitchFamily="34" charset="0"/>
                <a:ea typeface="Times New Roman" panose="02020603050405020304" pitchFamily="18" charset="0"/>
              </a:rPr>
              <a:t>saracie</a:t>
            </a:r>
            <a:r>
              <a:rPr lang="en-IE" dirty="0">
                <a:latin typeface="Arial" panose="020B0604020202020204" pitchFamily="34" charset="0"/>
                <a:ea typeface="Times New Roman" panose="02020603050405020304" pitchFamily="18" charset="0"/>
              </a:rPr>
              <a:t> </a:t>
            </a:r>
            <a:r>
              <a:rPr lang="en-IE" dirty="0" err="1">
                <a:latin typeface="Arial" panose="020B0604020202020204" pitchFamily="34" charset="0"/>
                <a:ea typeface="Times New Roman" panose="02020603050405020304" pitchFamily="18" charset="0"/>
              </a:rPr>
              <a:t>generalizata</a:t>
            </a:r>
            <a:r>
              <a:rPr lang="en-IE" dirty="0">
                <a:latin typeface="Arial" panose="020B0604020202020204" pitchFamily="34" charset="0"/>
                <a:ea typeface="Times New Roman" panose="02020603050405020304" pitchFamily="18" charset="0"/>
              </a:rPr>
              <a:t>. </a:t>
            </a:r>
            <a:endParaRPr lang="en-US" dirty="0"/>
          </a:p>
        </p:txBody>
      </p:sp>
    </p:spTree>
    <p:extLst>
      <p:ext uri="{BB962C8B-B14F-4D97-AF65-F5344CB8AC3E}">
        <p14:creationId xmlns:p14="http://schemas.microsoft.com/office/powerpoint/2010/main" val="4222283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PRIMAR</a:t>
            </a:r>
            <a:r>
              <a:rPr lang="en-US" dirty="0" smtClean="0"/>
              <a:t>: Lidia Adriana ZAVELEA</a:t>
            </a:r>
            <a:endParaRPr lang="en-US" dirty="0"/>
          </a:p>
        </p:txBody>
      </p:sp>
      <p:sp>
        <p:nvSpPr>
          <p:cNvPr id="4" name="Text Placeholder 3"/>
          <p:cNvSpPr>
            <a:spLocks noGrp="1"/>
          </p:cNvSpPr>
          <p:nvPr>
            <p:ph type="body" sz="half" idx="2"/>
          </p:nvPr>
        </p:nvSpPr>
        <p:spPr/>
        <p:txBody>
          <a:bodyPr/>
          <a:lstStyle/>
          <a:p>
            <a:endParaRPr lang="en-US" dirty="0"/>
          </a:p>
          <a:p>
            <a:r>
              <a:rPr lang="en-US" dirty="0" err="1" smtClean="0"/>
              <a:t>Telefon</a:t>
            </a:r>
            <a:r>
              <a:rPr lang="en-US" dirty="0" smtClean="0"/>
              <a:t>: 0251.325.088</a:t>
            </a:r>
          </a:p>
          <a:p>
            <a:r>
              <a:rPr lang="en-US" dirty="0" smtClean="0"/>
              <a:t>Email</a:t>
            </a:r>
            <a:r>
              <a:rPr lang="en-US" smtClean="0"/>
              <a:t>: lidiazavelea@yahoo.com</a:t>
            </a:r>
            <a:endParaRPr lang="en-US"/>
          </a:p>
        </p:txBody>
      </p:sp>
      <p:sp>
        <p:nvSpPr>
          <p:cNvPr id="5" name="TextBox 4"/>
          <p:cNvSpPr txBox="1"/>
          <p:nvPr/>
        </p:nvSpPr>
        <p:spPr>
          <a:xfrm>
            <a:off x="961292" y="1828800"/>
            <a:ext cx="6131170" cy="1938992"/>
          </a:xfrm>
          <a:prstGeom prst="rect">
            <a:avLst/>
          </a:prstGeom>
          <a:noFill/>
        </p:spPr>
        <p:txBody>
          <a:bodyPr wrap="square" rtlCol="0">
            <a:spAutoFit/>
          </a:bodyPr>
          <a:lstStyle/>
          <a:p>
            <a:r>
              <a:rPr lang="ro-RO" sz="6000" dirty="0" smtClean="0"/>
              <a:t>VA MULTUMESC!</a:t>
            </a:r>
            <a:endParaRPr lang="en-US" sz="6000" dirty="0"/>
          </a:p>
        </p:txBody>
      </p:sp>
    </p:spTree>
    <p:extLst>
      <p:ext uri="{BB962C8B-B14F-4D97-AF65-F5344CB8AC3E}">
        <p14:creationId xmlns:p14="http://schemas.microsoft.com/office/powerpoint/2010/main" val="3262952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3200" dirty="0" smtClean="0"/>
              <a:t>OBIECTIVELE SPECIFICE ALE PROIECTULUI</a:t>
            </a:r>
            <a:endParaRPr lang="en-US" sz="3200" dirty="0"/>
          </a:p>
        </p:txBody>
      </p:sp>
      <p:sp>
        <p:nvSpPr>
          <p:cNvPr id="3" name="Rectangle 2"/>
          <p:cNvSpPr/>
          <p:nvPr/>
        </p:nvSpPr>
        <p:spPr>
          <a:xfrm>
            <a:off x="574431" y="1859340"/>
            <a:ext cx="10574215" cy="3693319"/>
          </a:xfrm>
          <a:prstGeom prst="rect">
            <a:avLst/>
          </a:prstGeom>
        </p:spPr>
        <p:txBody>
          <a:bodyPr wrap="square">
            <a:spAutoFit/>
          </a:bodyPr>
          <a:lstStyle/>
          <a:p>
            <a:pPr algn="just"/>
            <a:r>
              <a:rPr lang="en-IE" b="1" dirty="0" err="1"/>
              <a:t>Obiectiv</a:t>
            </a:r>
            <a:r>
              <a:rPr lang="en-IE" b="1" dirty="0"/>
              <a:t> Specific 1 </a:t>
            </a:r>
            <a:r>
              <a:rPr lang="en-IE" dirty="0"/>
              <a:t>– </a:t>
            </a:r>
            <a:r>
              <a:rPr lang="en-IE" dirty="0" err="1"/>
              <a:t>Limitarea</a:t>
            </a:r>
            <a:r>
              <a:rPr lang="en-IE" dirty="0"/>
              <a:t> </a:t>
            </a:r>
            <a:r>
              <a:rPr lang="en-IE" dirty="0" err="1"/>
              <a:t>abandonului</a:t>
            </a:r>
            <a:r>
              <a:rPr lang="en-IE" dirty="0"/>
              <a:t> </a:t>
            </a:r>
            <a:r>
              <a:rPr lang="en-IE" dirty="0" err="1"/>
              <a:t>scolar</a:t>
            </a:r>
            <a:r>
              <a:rPr lang="en-IE" dirty="0"/>
              <a:t> in </a:t>
            </a:r>
            <a:r>
              <a:rPr lang="en-IE" dirty="0" err="1"/>
              <a:t>randul</a:t>
            </a:r>
            <a:r>
              <a:rPr lang="en-IE" dirty="0"/>
              <a:t> a 105 </a:t>
            </a:r>
            <a:r>
              <a:rPr lang="en-IE" dirty="0" err="1"/>
              <a:t>elevi</a:t>
            </a:r>
            <a:r>
              <a:rPr lang="en-IE" dirty="0"/>
              <a:t> din </a:t>
            </a:r>
            <a:r>
              <a:rPr lang="en-IE" dirty="0" err="1"/>
              <a:t>comunitatea</a:t>
            </a:r>
            <a:r>
              <a:rPr lang="en-IE" dirty="0"/>
              <a:t> </a:t>
            </a:r>
            <a:r>
              <a:rPr lang="en-IE" dirty="0" err="1"/>
              <a:t>marginalizata</a:t>
            </a:r>
            <a:r>
              <a:rPr lang="en-IE" dirty="0"/>
              <a:t> </a:t>
            </a:r>
            <a:r>
              <a:rPr lang="en-IE" dirty="0" err="1"/>
              <a:t>prin</a:t>
            </a:r>
            <a:r>
              <a:rPr lang="en-IE" dirty="0"/>
              <a:t> </a:t>
            </a:r>
            <a:r>
              <a:rPr lang="en-IE" dirty="0" err="1"/>
              <a:t>programe</a:t>
            </a:r>
            <a:r>
              <a:rPr lang="en-IE" dirty="0"/>
              <a:t> de tip after school </a:t>
            </a:r>
            <a:r>
              <a:rPr lang="en-IE" dirty="0" err="1"/>
              <a:t>si</a:t>
            </a:r>
            <a:r>
              <a:rPr lang="en-IE" dirty="0"/>
              <a:t> a </a:t>
            </a:r>
            <a:r>
              <a:rPr lang="en-IE" dirty="0" err="1"/>
              <a:t>doua</a:t>
            </a:r>
            <a:r>
              <a:rPr lang="en-IE" dirty="0"/>
              <a:t> </a:t>
            </a:r>
            <a:r>
              <a:rPr lang="en-IE" dirty="0" err="1"/>
              <a:t>sansa</a:t>
            </a:r>
            <a:r>
              <a:rPr lang="en-IE" dirty="0"/>
              <a:t>, </a:t>
            </a:r>
            <a:r>
              <a:rPr lang="en-IE" dirty="0" err="1"/>
              <a:t>precum</a:t>
            </a:r>
            <a:r>
              <a:rPr lang="en-IE" dirty="0"/>
              <a:t> </a:t>
            </a:r>
            <a:r>
              <a:rPr lang="en-IE" dirty="0" err="1"/>
              <a:t>si</a:t>
            </a:r>
            <a:r>
              <a:rPr lang="en-IE" dirty="0"/>
              <a:t> </a:t>
            </a:r>
            <a:r>
              <a:rPr lang="en-IE" dirty="0" err="1"/>
              <a:t>prin</a:t>
            </a:r>
            <a:r>
              <a:rPr lang="en-IE" dirty="0"/>
              <a:t> </a:t>
            </a:r>
            <a:r>
              <a:rPr lang="en-IE" dirty="0" err="1"/>
              <a:t>consiliere</a:t>
            </a:r>
            <a:r>
              <a:rPr lang="en-IE" dirty="0"/>
              <a:t> la care </a:t>
            </a:r>
            <a:r>
              <a:rPr lang="en-IE" dirty="0" err="1"/>
              <a:t>vor</a:t>
            </a:r>
            <a:r>
              <a:rPr lang="en-IE" dirty="0"/>
              <a:t> </a:t>
            </a:r>
            <a:r>
              <a:rPr lang="en-IE" dirty="0" err="1"/>
              <a:t>participa</a:t>
            </a:r>
            <a:r>
              <a:rPr lang="en-IE" dirty="0"/>
              <a:t> </a:t>
            </a:r>
            <a:r>
              <a:rPr lang="en-IE" dirty="0" err="1"/>
              <a:t>si</a:t>
            </a:r>
            <a:r>
              <a:rPr lang="en-IE" dirty="0"/>
              <a:t> </a:t>
            </a:r>
            <a:r>
              <a:rPr lang="en-IE" dirty="0" err="1"/>
              <a:t>parintii</a:t>
            </a:r>
            <a:r>
              <a:rPr lang="en-IE" dirty="0"/>
              <a:t> </a:t>
            </a:r>
            <a:r>
              <a:rPr lang="en-IE" dirty="0" err="1"/>
              <a:t>acestora</a:t>
            </a:r>
            <a:r>
              <a:rPr lang="en-IE" dirty="0"/>
              <a:t> (1 </a:t>
            </a:r>
            <a:r>
              <a:rPr lang="en-IE" dirty="0" err="1"/>
              <a:t>parinte</a:t>
            </a:r>
            <a:r>
              <a:rPr lang="en-IE" dirty="0"/>
              <a:t> </a:t>
            </a:r>
            <a:r>
              <a:rPr lang="en-IE" dirty="0" err="1"/>
              <a:t>pentru</a:t>
            </a:r>
            <a:r>
              <a:rPr lang="en-IE" dirty="0"/>
              <a:t> 1 </a:t>
            </a:r>
            <a:r>
              <a:rPr lang="en-IE" dirty="0" err="1"/>
              <a:t>elev</a:t>
            </a:r>
            <a:r>
              <a:rPr lang="en-IE" dirty="0" smtClean="0"/>
              <a:t>).</a:t>
            </a:r>
            <a:endParaRPr lang="ro-RO" dirty="0" smtClean="0"/>
          </a:p>
          <a:p>
            <a:pPr algn="just"/>
            <a:endParaRPr lang="en-US" dirty="0"/>
          </a:p>
          <a:p>
            <a:pPr algn="just"/>
            <a:r>
              <a:rPr lang="en-IE" b="1" dirty="0" err="1"/>
              <a:t>Obiectiv</a:t>
            </a:r>
            <a:r>
              <a:rPr lang="en-IE" b="1" dirty="0"/>
              <a:t> Specific 2 </a:t>
            </a:r>
            <a:r>
              <a:rPr lang="en-IE" dirty="0"/>
              <a:t>– </a:t>
            </a:r>
            <a:r>
              <a:rPr lang="en-IE" dirty="0" err="1"/>
              <a:t>Ucenicie</a:t>
            </a:r>
            <a:r>
              <a:rPr lang="en-IE" dirty="0"/>
              <a:t> </a:t>
            </a:r>
            <a:r>
              <a:rPr lang="en-IE" dirty="0" err="1"/>
              <a:t>pentru</a:t>
            </a:r>
            <a:r>
              <a:rPr lang="en-IE" dirty="0"/>
              <a:t> 100 </a:t>
            </a:r>
            <a:r>
              <a:rPr lang="en-IE" dirty="0" err="1"/>
              <a:t>tineri</a:t>
            </a:r>
            <a:r>
              <a:rPr lang="en-IE" dirty="0"/>
              <a:t> din </a:t>
            </a:r>
            <a:r>
              <a:rPr lang="en-IE" dirty="0" err="1"/>
              <a:t>comunitatea</a:t>
            </a:r>
            <a:r>
              <a:rPr lang="en-IE" dirty="0"/>
              <a:t> </a:t>
            </a:r>
            <a:r>
              <a:rPr lang="en-IE" dirty="0" err="1" smtClean="0"/>
              <a:t>marginalizata</a:t>
            </a:r>
            <a:endParaRPr lang="ro-RO" dirty="0" smtClean="0"/>
          </a:p>
          <a:p>
            <a:pPr algn="just"/>
            <a:endParaRPr lang="en-US" dirty="0"/>
          </a:p>
          <a:p>
            <a:pPr algn="just"/>
            <a:r>
              <a:rPr lang="en-IE" b="1" dirty="0" err="1"/>
              <a:t>Obiectiv</a:t>
            </a:r>
            <a:r>
              <a:rPr lang="en-IE" b="1" dirty="0"/>
              <a:t> Specific 3 </a:t>
            </a:r>
            <a:r>
              <a:rPr lang="en-IE" dirty="0"/>
              <a:t>– </a:t>
            </a:r>
            <a:r>
              <a:rPr lang="en-IE" dirty="0" err="1"/>
              <a:t>Consilierea</a:t>
            </a:r>
            <a:r>
              <a:rPr lang="en-IE" dirty="0"/>
              <a:t>, </a:t>
            </a:r>
            <a:r>
              <a:rPr lang="en-IE" dirty="0" err="1"/>
              <a:t>orientarea</a:t>
            </a:r>
            <a:r>
              <a:rPr lang="en-IE" dirty="0"/>
              <a:t> </a:t>
            </a:r>
            <a:r>
              <a:rPr lang="en-IE" dirty="0" err="1"/>
              <a:t>si</a:t>
            </a:r>
            <a:r>
              <a:rPr lang="en-IE" dirty="0"/>
              <a:t> </a:t>
            </a:r>
            <a:r>
              <a:rPr lang="en-IE" dirty="0" err="1"/>
              <a:t>medierea</a:t>
            </a:r>
            <a:r>
              <a:rPr lang="en-IE" dirty="0"/>
              <a:t> a 493 </a:t>
            </a:r>
            <a:r>
              <a:rPr lang="en-IE" dirty="0" err="1"/>
              <a:t>membri</a:t>
            </a:r>
            <a:r>
              <a:rPr lang="en-IE" dirty="0"/>
              <a:t> </a:t>
            </a:r>
            <a:r>
              <a:rPr lang="en-IE" dirty="0" err="1"/>
              <a:t>ai</a:t>
            </a:r>
            <a:r>
              <a:rPr lang="en-IE" dirty="0"/>
              <a:t> </a:t>
            </a:r>
            <a:r>
              <a:rPr lang="en-IE" dirty="0" err="1"/>
              <a:t>grupului</a:t>
            </a:r>
            <a:r>
              <a:rPr lang="en-IE" dirty="0"/>
              <a:t> </a:t>
            </a:r>
            <a:r>
              <a:rPr lang="en-IE" dirty="0" err="1"/>
              <a:t>tinta</a:t>
            </a:r>
            <a:r>
              <a:rPr lang="en-IE" dirty="0"/>
              <a:t> </a:t>
            </a:r>
            <a:r>
              <a:rPr lang="en-IE" dirty="0" err="1"/>
              <a:t>pe</a:t>
            </a:r>
            <a:r>
              <a:rPr lang="en-IE" dirty="0"/>
              <a:t> </a:t>
            </a:r>
            <a:r>
              <a:rPr lang="en-IE" dirty="0" err="1"/>
              <a:t>piata</a:t>
            </a:r>
            <a:r>
              <a:rPr lang="en-IE" dirty="0"/>
              <a:t> </a:t>
            </a:r>
            <a:r>
              <a:rPr lang="en-IE" dirty="0" err="1" smtClean="0"/>
              <a:t>muncii</a:t>
            </a:r>
            <a:endParaRPr lang="ro-RO" dirty="0" smtClean="0"/>
          </a:p>
          <a:p>
            <a:pPr algn="just"/>
            <a:endParaRPr lang="en-US" dirty="0"/>
          </a:p>
          <a:p>
            <a:pPr algn="just"/>
            <a:r>
              <a:rPr lang="en-IE" b="1" dirty="0" err="1"/>
              <a:t>Obiectiv</a:t>
            </a:r>
            <a:r>
              <a:rPr lang="en-IE" b="1" dirty="0"/>
              <a:t> Specific 4 </a:t>
            </a:r>
            <a:r>
              <a:rPr lang="en-IE" dirty="0"/>
              <a:t>– </a:t>
            </a:r>
            <a:r>
              <a:rPr lang="en-IE" dirty="0" err="1"/>
              <a:t>Formare</a:t>
            </a:r>
            <a:r>
              <a:rPr lang="en-IE" dirty="0"/>
              <a:t> </a:t>
            </a:r>
            <a:r>
              <a:rPr lang="en-IE" dirty="0" err="1"/>
              <a:t>profesionala</a:t>
            </a:r>
            <a:r>
              <a:rPr lang="en-IE" dirty="0"/>
              <a:t> continua </a:t>
            </a:r>
            <a:r>
              <a:rPr lang="en-IE" dirty="0" err="1"/>
              <a:t>pentru</a:t>
            </a:r>
            <a:r>
              <a:rPr lang="en-IE" dirty="0"/>
              <a:t> 375 </a:t>
            </a:r>
            <a:r>
              <a:rPr lang="en-IE" dirty="0" err="1"/>
              <a:t>membri</a:t>
            </a:r>
            <a:r>
              <a:rPr lang="en-IE" dirty="0"/>
              <a:t> </a:t>
            </a:r>
            <a:r>
              <a:rPr lang="en-IE" dirty="0" err="1"/>
              <a:t>ai</a:t>
            </a:r>
            <a:r>
              <a:rPr lang="en-IE" dirty="0"/>
              <a:t> </a:t>
            </a:r>
            <a:r>
              <a:rPr lang="en-IE" dirty="0" err="1"/>
              <a:t>grupului</a:t>
            </a:r>
            <a:r>
              <a:rPr lang="en-IE" dirty="0"/>
              <a:t> </a:t>
            </a:r>
            <a:r>
              <a:rPr lang="en-IE" dirty="0" err="1" smtClean="0"/>
              <a:t>tinta</a:t>
            </a:r>
            <a:endParaRPr lang="ro-RO" dirty="0" smtClean="0"/>
          </a:p>
          <a:p>
            <a:pPr algn="just"/>
            <a:endParaRPr lang="ro-RO" dirty="0"/>
          </a:p>
          <a:p>
            <a:pPr algn="just"/>
            <a:r>
              <a:rPr lang="en-IE" b="1" dirty="0" err="1"/>
              <a:t>Obiectiv</a:t>
            </a:r>
            <a:r>
              <a:rPr lang="en-IE" b="1" dirty="0"/>
              <a:t> Specific 5 </a:t>
            </a:r>
            <a:r>
              <a:rPr lang="en-IE" dirty="0"/>
              <a:t>– 170 </a:t>
            </a:r>
            <a:r>
              <a:rPr lang="en-IE" dirty="0" err="1"/>
              <a:t>locuri</a:t>
            </a:r>
            <a:r>
              <a:rPr lang="en-IE" dirty="0"/>
              <a:t> de </a:t>
            </a:r>
            <a:r>
              <a:rPr lang="en-IE" dirty="0" err="1"/>
              <a:t>munca</a:t>
            </a:r>
            <a:r>
              <a:rPr lang="en-IE" dirty="0"/>
              <a:t> create </a:t>
            </a:r>
            <a:r>
              <a:rPr lang="en-IE" dirty="0" err="1"/>
              <a:t>si</a:t>
            </a:r>
            <a:r>
              <a:rPr lang="en-IE" dirty="0"/>
              <a:t> </a:t>
            </a:r>
            <a:r>
              <a:rPr lang="en-IE" dirty="0" err="1"/>
              <a:t>subventionarea</a:t>
            </a:r>
            <a:r>
              <a:rPr lang="en-IE" dirty="0"/>
              <a:t> </a:t>
            </a:r>
            <a:r>
              <a:rPr lang="en-IE" dirty="0" err="1"/>
              <a:t>angajatorilor</a:t>
            </a:r>
            <a:endParaRPr lang="en-US" dirty="0"/>
          </a:p>
          <a:p>
            <a:pPr algn="just"/>
            <a:endParaRPr lang="en-US" dirty="0"/>
          </a:p>
        </p:txBody>
      </p:sp>
    </p:spTree>
    <p:extLst>
      <p:ext uri="{BB962C8B-B14F-4D97-AF65-F5344CB8AC3E}">
        <p14:creationId xmlns:p14="http://schemas.microsoft.com/office/powerpoint/2010/main" val="2534707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3200" dirty="0" smtClean="0"/>
              <a:t>OBIECTIVELE SPECIFICE ALE PROIECTULUI</a:t>
            </a:r>
            <a:endParaRPr lang="en-US" sz="3200" dirty="0"/>
          </a:p>
        </p:txBody>
      </p:sp>
      <p:sp>
        <p:nvSpPr>
          <p:cNvPr id="3" name="Rectangle 2"/>
          <p:cNvSpPr/>
          <p:nvPr/>
        </p:nvSpPr>
        <p:spPr>
          <a:xfrm>
            <a:off x="574431" y="1859340"/>
            <a:ext cx="10574215" cy="3416320"/>
          </a:xfrm>
          <a:prstGeom prst="rect">
            <a:avLst/>
          </a:prstGeom>
        </p:spPr>
        <p:txBody>
          <a:bodyPr wrap="square">
            <a:spAutoFit/>
          </a:bodyPr>
          <a:lstStyle/>
          <a:p>
            <a:pPr algn="just"/>
            <a:r>
              <a:rPr lang="en-IE" b="1" dirty="0" err="1"/>
              <a:t>Obiectiv</a:t>
            </a:r>
            <a:r>
              <a:rPr lang="en-IE" b="1" dirty="0"/>
              <a:t> Specific 6 </a:t>
            </a:r>
            <a:r>
              <a:rPr lang="en-IE" dirty="0"/>
              <a:t>– </a:t>
            </a:r>
            <a:r>
              <a:rPr lang="en-IE" dirty="0" err="1"/>
              <a:t>Sprijinirea</a:t>
            </a:r>
            <a:r>
              <a:rPr lang="en-IE" dirty="0"/>
              <a:t> a 18 </a:t>
            </a:r>
            <a:r>
              <a:rPr lang="en-IE" dirty="0" err="1"/>
              <a:t>membri</a:t>
            </a:r>
            <a:r>
              <a:rPr lang="en-IE" dirty="0"/>
              <a:t> </a:t>
            </a:r>
            <a:r>
              <a:rPr lang="en-IE" dirty="0" err="1"/>
              <a:t>ai</a:t>
            </a:r>
            <a:r>
              <a:rPr lang="en-IE" dirty="0"/>
              <a:t> </a:t>
            </a:r>
            <a:r>
              <a:rPr lang="en-IE" dirty="0" err="1"/>
              <a:t>grupului</a:t>
            </a:r>
            <a:r>
              <a:rPr lang="en-IE" dirty="0"/>
              <a:t> </a:t>
            </a:r>
            <a:r>
              <a:rPr lang="en-IE" dirty="0" err="1"/>
              <a:t>tinta</a:t>
            </a:r>
            <a:r>
              <a:rPr lang="en-IE" dirty="0"/>
              <a:t> in </a:t>
            </a:r>
            <a:r>
              <a:rPr lang="en-IE" dirty="0" err="1"/>
              <a:t>vederea</a:t>
            </a:r>
            <a:r>
              <a:rPr lang="en-IE" dirty="0"/>
              <a:t> </a:t>
            </a:r>
            <a:r>
              <a:rPr lang="en-IE" dirty="0" err="1"/>
              <a:t>infiintarii</a:t>
            </a:r>
            <a:r>
              <a:rPr lang="en-IE" dirty="0"/>
              <a:t> </a:t>
            </a:r>
            <a:r>
              <a:rPr lang="en-IE" dirty="0" err="1"/>
              <a:t>unei</a:t>
            </a:r>
            <a:r>
              <a:rPr lang="en-IE" dirty="0"/>
              <a:t> </a:t>
            </a:r>
            <a:r>
              <a:rPr lang="en-IE" dirty="0" err="1"/>
              <a:t>noi</a:t>
            </a:r>
            <a:r>
              <a:rPr lang="en-IE" dirty="0"/>
              <a:t> </a:t>
            </a:r>
            <a:r>
              <a:rPr lang="en-IE" dirty="0" err="1" smtClean="0"/>
              <a:t>afaceri</a:t>
            </a:r>
            <a:endParaRPr lang="ro-RO" dirty="0" smtClean="0"/>
          </a:p>
          <a:p>
            <a:pPr algn="just"/>
            <a:endParaRPr lang="en-US" dirty="0"/>
          </a:p>
          <a:p>
            <a:pPr algn="just"/>
            <a:r>
              <a:rPr lang="en-IE" b="1" dirty="0" err="1"/>
              <a:t>Obiectiv</a:t>
            </a:r>
            <a:r>
              <a:rPr lang="en-IE" b="1" dirty="0"/>
              <a:t> Specific 7 </a:t>
            </a:r>
            <a:r>
              <a:rPr lang="en-IE" dirty="0"/>
              <a:t>- </a:t>
            </a:r>
            <a:r>
              <a:rPr lang="en-IE" dirty="0" err="1"/>
              <a:t>Sprijinirea</a:t>
            </a:r>
            <a:r>
              <a:rPr lang="en-IE" dirty="0"/>
              <a:t> a 3 </a:t>
            </a:r>
            <a:r>
              <a:rPr lang="en-IE" dirty="0" err="1"/>
              <a:t>servicii</a:t>
            </a:r>
            <a:r>
              <a:rPr lang="en-IE" dirty="0"/>
              <a:t> de tip socio-medical in </a:t>
            </a:r>
            <a:r>
              <a:rPr lang="en-IE" dirty="0" err="1"/>
              <a:t>comunitatea</a:t>
            </a:r>
            <a:r>
              <a:rPr lang="en-IE" dirty="0"/>
              <a:t> </a:t>
            </a:r>
            <a:r>
              <a:rPr lang="en-IE" dirty="0" err="1" smtClean="0"/>
              <a:t>marginalizata</a:t>
            </a:r>
            <a:endParaRPr lang="ro-RO" dirty="0" smtClean="0"/>
          </a:p>
          <a:p>
            <a:pPr algn="just"/>
            <a:endParaRPr lang="en-US" dirty="0"/>
          </a:p>
          <a:p>
            <a:pPr algn="just"/>
            <a:r>
              <a:rPr lang="en-IE" b="1" dirty="0" err="1"/>
              <a:t>Obiectiv</a:t>
            </a:r>
            <a:r>
              <a:rPr lang="en-IE" b="1" dirty="0"/>
              <a:t> Specific 8 </a:t>
            </a:r>
            <a:r>
              <a:rPr lang="en-IE" dirty="0"/>
              <a:t>– </a:t>
            </a:r>
            <a:r>
              <a:rPr lang="en-IE" dirty="0" err="1"/>
              <a:t>Cresterea</a:t>
            </a:r>
            <a:r>
              <a:rPr lang="en-IE" dirty="0"/>
              <a:t> </a:t>
            </a:r>
            <a:r>
              <a:rPr lang="en-IE" dirty="0" err="1"/>
              <a:t>gradului</a:t>
            </a:r>
            <a:r>
              <a:rPr lang="en-IE" dirty="0"/>
              <a:t> de </a:t>
            </a:r>
            <a:r>
              <a:rPr lang="en-IE" dirty="0" err="1"/>
              <a:t>confort</a:t>
            </a:r>
            <a:r>
              <a:rPr lang="en-IE" dirty="0"/>
              <a:t> in </a:t>
            </a:r>
            <a:r>
              <a:rPr lang="en-IE" dirty="0" err="1"/>
              <a:t>comunitatea</a:t>
            </a:r>
            <a:r>
              <a:rPr lang="en-IE" dirty="0"/>
              <a:t> </a:t>
            </a:r>
            <a:r>
              <a:rPr lang="en-IE" dirty="0" err="1"/>
              <a:t>marginalizata</a:t>
            </a:r>
            <a:r>
              <a:rPr lang="en-IE" dirty="0"/>
              <a:t> </a:t>
            </a:r>
            <a:r>
              <a:rPr lang="en-IE" dirty="0" err="1"/>
              <a:t>prin</a:t>
            </a:r>
            <a:r>
              <a:rPr lang="en-IE" dirty="0"/>
              <a:t> </a:t>
            </a:r>
            <a:r>
              <a:rPr lang="en-IE" dirty="0" err="1"/>
              <a:t>resurse</a:t>
            </a:r>
            <a:r>
              <a:rPr lang="en-IE" dirty="0"/>
              <a:t> </a:t>
            </a:r>
            <a:r>
              <a:rPr lang="en-IE" dirty="0" err="1"/>
              <a:t>alternaltive</a:t>
            </a:r>
            <a:r>
              <a:rPr lang="en-IE" dirty="0"/>
              <a:t> de </a:t>
            </a:r>
            <a:r>
              <a:rPr lang="en-IE" dirty="0" err="1"/>
              <a:t>energie</a:t>
            </a:r>
            <a:r>
              <a:rPr lang="en-IE" dirty="0"/>
              <a:t> (</a:t>
            </a:r>
            <a:r>
              <a:rPr lang="en-IE" dirty="0" err="1"/>
              <a:t>montarea</a:t>
            </a:r>
            <a:r>
              <a:rPr lang="en-IE" dirty="0"/>
              <a:t> a 38 </a:t>
            </a:r>
            <a:r>
              <a:rPr lang="en-IE" dirty="0" err="1"/>
              <a:t>panouri</a:t>
            </a:r>
            <a:r>
              <a:rPr lang="en-IE" dirty="0"/>
              <a:t> </a:t>
            </a:r>
            <a:r>
              <a:rPr lang="en-IE" dirty="0" err="1"/>
              <a:t>fotovoltaice</a:t>
            </a:r>
            <a:r>
              <a:rPr lang="en-IE" dirty="0"/>
              <a:t>) </a:t>
            </a:r>
            <a:r>
              <a:rPr lang="en-IE" dirty="0" err="1"/>
              <a:t>si</a:t>
            </a:r>
            <a:r>
              <a:rPr lang="en-IE" dirty="0"/>
              <a:t> </a:t>
            </a:r>
            <a:r>
              <a:rPr lang="en-IE" dirty="0" err="1"/>
              <a:t>prin</a:t>
            </a:r>
            <a:r>
              <a:rPr lang="en-IE" dirty="0"/>
              <a:t> </a:t>
            </a:r>
            <a:r>
              <a:rPr lang="en-IE" dirty="0" err="1"/>
              <a:t>reabilitarea</a:t>
            </a:r>
            <a:r>
              <a:rPr lang="en-IE" dirty="0"/>
              <a:t> a 25 </a:t>
            </a:r>
            <a:r>
              <a:rPr lang="en-IE" dirty="0" err="1"/>
              <a:t>locuinte</a:t>
            </a:r>
            <a:r>
              <a:rPr lang="en-IE" dirty="0" smtClean="0"/>
              <a:t>.</a:t>
            </a:r>
            <a:endParaRPr lang="ro-RO" dirty="0" smtClean="0"/>
          </a:p>
          <a:p>
            <a:pPr algn="just"/>
            <a:endParaRPr lang="en-US" dirty="0"/>
          </a:p>
          <a:p>
            <a:pPr algn="just"/>
            <a:r>
              <a:rPr lang="en-IE" b="1" dirty="0" err="1"/>
              <a:t>Obiectiv</a:t>
            </a:r>
            <a:r>
              <a:rPr lang="en-IE" b="1" dirty="0"/>
              <a:t> Specific 9 </a:t>
            </a:r>
            <a:r>
              <a:rPr lang="en-IE" dirty="0"/>
              <a:t>– </a:t>
            </a:r>
            <a:r>
              <a:rPr lang="en-IE" dirty="0" err="1"/>
              <a:t>Sprijin</a:t>
            </a:r>
            <a:r>
              <a:rPr lang="en-IE" dirty="0"/>
              <a:t> </a:t>
            </a:r>
            <a:r>
              <a:rPr lang="en-IE" dirty="0" err="1"/>
              <a:t>pentru</a:t>
            </a:r>
            <a:r>
              <a:rPr lang="en-IE" dirty="0"/>
              <a:t> 493 </a:t>
            </a:r>
            <a:r>
              <a:rPr lang="en-IE" dirty="0" err="1"/>
              <a:t>membri</a:t>
            </a:r>
            <a:r>
              <a:rPr lang="en-IE" dirty="0"/>
              <a:t> </a:t>
            </a:r>
            <a:r>
              <a:rPr lang="en-IE" dirty="0" err="1"/>
              <a:t>ai</a:t>
            </a:r>
            <a:r>
              <a:rPr lang="en-IE" dirty="0"/>
              <a:t> </a:t>
            </a:r>
            <a:r>
              <a:rPr lang="en-IE" dirty="0" err="1"/>
              <a:t>comunitatii</a:t>
            </a:r>
            <a:r>
              <a:rPr lang="en-IE" dirty="0"/>
              <a:t> </a:t>
            </a:r>
            <a:r>
              <a:rPr lang="en-IE" dirty="0" err="1"/>
              <a:t>marginalizate</a:t>
            </a:r>
            <a:r>
              <a:rPr lang="en-IE" dirty="0"/>
              <a:t> in </a:t>
            </a:r>
            <a:r>
              <a:rPr lang="en-IE" dirty="0" err="1"/>
              <a:t>vederea</a:t>
            </a:r>
            <a:r>
              <a:rPr lang="en-IE" dirty="0"/>
              <a:t> </a:t>
            </a:r>
            <a:r>
              <a:rPr lang="en-IE" dirty="0" err="1"/>
              <a:t>obtinerii</a:t>
            </a:r>
            <a:r>
              <a:rPr lang="en-IE" dirty="0"/>
              <a:t> </a:t>
            </a:r>
            <a:r>
              <a:rPr lang="en-IE" dirty="0" err="1"/>
              <a:t>si</a:t>
            </a:r>
            <a:r>
              <a:rPr lang="en-IE" dirty="0"/>
              <a:t> </a:t>
            </a:r>
            <a:r>
              <a:rPr lang="en-IE" dirty="0" err="1"/>
              <a:t>completarii</a:t>
            </a:r>
            <a:r>
              <a:rPr lang="en-IE" dirty="0"/>
              <a:t> </a:t>
            </a:r>
            <a:r>
              <a:rPr lang="en-IE" dirty="0" err="1"/>
              <a:t>documentelor</a:t>
            </a:r>
            <a:r>
              <a:rPr lang="en-IE" dirty="0"/>
              <a:t> </a:t>
            </a:r>
            <a:r>
              <a:rPr lang="en-IE" dirty="0" err="1"/>
              <a:t>personale</a:t>
            </a:r>
            <a:r>
              <a:rPr lang="en-IE" dirty="0" smtClean="0"/>
              <a:t>.</a:t>
            </a:r>
            <a:endParaRPr lang="ro-RO" dirty="0" smtClean="0"/>
          </a:p>
          <a:p>
            <a:pPr algn="just"/>
            <a:endParaRPr lang="en-US" dirty="0"/>
          </a:p>
          <a:p>
            <a:pPr algn="just"/>
            <a:r>
              <a:rPr lang="en-IE" b="1" dirty="0" err="1"/>
              <a:t>Obiectiv</a:t>
            </a:r>
            <a:r>
              <a:rPr lang="en-IE" b="1" dirty="0"/>
              <a:t> Specific 10 </a:t>
            </a:r>
            <a:r>
              <a:rPr lang="en-IE" dirty="0"/>
              <a:t>– 18 Workshop-</a:t>
            </a:r>
            <a:r>
              <a:rPr lang="en-IE" dirty="0" err="1"/>
              <a:t>uri</a:t>
            </a:r>
            <a:r>
              <a:rPr lang="en-IE" dirty="0"/>
              <a:t> </a:t>
            </a:r>
            <a:r>
              <a:rPr lang="en-IE" dirty="0" err="1"/>
              <a:t>si</a:t>
            </a:r>
            <a:r>
              <a:rPr lang="en-IE" dirty="0"/>
              <a:t> </a:t>
            </a:r>
            <a:r>
              <a:rPr lang="en-IE" dirty="0" err="1"/>
              <a:t>Campanii</a:t>
            </a:r>
            <a:r>
              <a:rPr lang="en-IE" dirty="0"/>
              <a:t> de </a:t>
            </a:r>
            <a:r>
              <a:rPr lang="en-IE" dirty="0" err="1"/>
              <a:t>informare</a:t>
            </a:r>
            <a:r>
              <a:rPr lang="en-IE" dirty="0"/>
              <a:t> </a:t>
            </a:r>
            <a:r>
              <a:rPr lang="en-IE" dirty="0" err="1"/>
              <a:t>si</a:t>
            </a:r>
            <a:r>
              <a:rPr lang="en-IE" dirty="0"/>
              <a:t> </a:t>
            </a:r>
            <a:r>
              <a:rPr lang="en-IE" dirty="0" err="1"/>
              <a:t>constientizare</a:t>
            </a:r>
            <a:r>
              <a:rPr lang="en-IE" dirty="0"/>
              <a:t> </a:t>
            </a:r>
            <a:r>
              <a:rPr lang="en-IE" dirty="0" err="1"/>
              <a:t>si</a:t>
            </a:r>
            <a:r>
              <a:rPr lang="en-IE" dirty="0"/>
              <a:t> 6 </a:t>
            </a:r>
            <a:r>
              <a:rPr lang="en-IE" dirty="0" err="1"/>
              <a:t>seminarii</a:t>
            </a:r>
            <a:r>
              <a:rPr lang="en-IE" dirty="0"/>
              <a:t> care au ca </a:t>
            </a:r>
            <a:r>
              <a:rPr lang="en-IE" dirty="0" err="1"/>
              <a:t>scop</a:t>
            </a:r>
            <a:r>
              <a:rPr lang="en-IE" dirty="0"/>
              <a:t> </a:t>
            </a:r>
            <a:r>
              <a:rPr lang="en-IE" dirty="0" err="1"/>
              <a:t>implicarea</a:t>
            </a:r>
            <a:r>
              <a:rPr lang="en-IE" dirty="0"/>
              <a:t> </a:t>
            </a:r>
            <a:r>
              <a:rPr lang="en-IE" dirty="0" err="1"/>
              <a:t>comunitatii</a:t>
            </a:r>
            <a:r>
              <a:rPr lang="en-IE" dirty="0"/>
              <a:t> in </a:t>
            </a:r>
            <a:r>
              <a:rPr lang="en-IE" dirty="0" err="1"/>
              <a:t>problemele</a:t>
            </a:r>
            <a:r>
              <a:rPr lang="en-IE" dirty="0"/>
              <a:t> </a:t>
            </a:r>
            <a:r>
              <a:rPr lang="en-IE" dirty="0" err="1"/>
              <a:t>sociale</a:t>
            </a:r>
            <a:r>
              <a:rPr lang="en-IE" dirty="0"/>
              <a:t> locale</a:t>
            </a:r>
            <a:r>
              <a:rPr lang="en-IE" dirty="0" smtClean="0"/>
              <a:t>.</a:t>
            </a:r>
            <a:endParaRPr lang="en-US" dirty="0"/>
          </a:p>
        </p:txBody>
      </p:sp>
    </p:spTree>
    <p:extLst>
      <p:ext uri="{BB962C8B-B14F-4D97-AF65-F5344CB8AC3E}">
        <p14:creationId xmlns:p14="http://schemas.microsoft.com/office/powerpoint/2010/main" val="2341996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REZULTATELE PROIECTULUI</a:t>
            </a:r>
            <a:endParaRPr lang="en-US" dirty="0"/>
          </a:p>
        </p:txBody>
      </p:sp>
      <p:sp>
        <p:nvSpPr>
          <p:cNvPr id="3" name="Rectangle 2"/>
          <p:cNvSpPr/>
          <p:nvPr/>
        </p:nvSpPr>
        <p:spPr>
          <a:xfrm>
            <a:off x="562706" y="1783305"/>
            <a:ext cx="10949356" cy="3785652"/>
          </a:xfrm>
          <a:prstGeom prst="rect">
            <a:avLst/>
          </a:prstGeom>
        </p:spPr>
        <p:txBody>
          <a:bodyPr wrap="square">
            <a:spAutoFit/>
          </a:bodyPr>
          <a:lstStyle/>
          <a:p>
            <a:pPr algn="just"/>
            <a:endParaRPr lang="ro-RO" sz="2000" b="1" dirty="0" smtClean="0"/>
          </a:p>
          <a:p>
            <a:pPr algn="just"/>
            <a:r>
              <a:rPr lang="ro-RO" sz="2000" b="1" dirty="0" smtClean="0"/>
              <a:t>Rezultat </a:t>
            </a:r>
            <a:r>
              <a:rPr lang="ro-RO" sz="2000" b="1" dirty="0"/>
              <a:t>1 </a:t>
            </a:r>
            <a:r>
              <a:rPr lang="ro-RO" dirty="0"/>
              <a:t>– 105 elevi si 105 parinti (membri GT) consiliati in vederea reducerii abandonului scolar; 105 dosare de consiliere (cate 1 dosar pentru 1 elev si 1 parinte</a:t>
            </a:r>
            <a:r>
              <a:rPr lang="ro-RO" dirty="0" smtClean="0"/>
              <a:t>). </a:t>
            </a:r>
            <a:r>
              <a:rPr lang="ro-RO" b="1" dirty="0" smtClean="0"/>
              <a:t>Imbunatatiri/beneficii reale: </a:t>
            </a:r>
            <a:r>
              <a:rPr lang="ro-RO" dirty="0" smtClean="0"/>
              <a:t>Sedinte </a:t>
            </a:r>
            <a:r>
              <a:rPr lang="ro-RO" dirty="0"/>
              <a:t>de consiliere a parintilor si elevilor (105 elevi, 105 parinti) din comunitatea marginalizata in vederea constientizarii ambelor categorii de grup tinta despre beneficiile educatiei inca de la varste fragede si sprijinirea continuarii procesului de educatie in randul copiilor din comunitatile marginalizate</a:t>
            </a:r>
            <a:r>
              <a:rPr lang="ro-RO" dirty="0" smtClean="0"/>
              <a:t>.</a:t>
            </a:r>
          </a:p>
          <a:p>
            <a:pPr algn="just"/>
            <a:endParaRPr lang="ro-RO" dirty="0"/>
          </a:p>
          <a:p>
            <a:pPr algn="just"/>
            <a:r>
              <a:rPr lang="ro-RO" sz="2000" b="1" dirty="0"/>
              <a:t>Rezultat 2 </a:t>
            </a:r>
            <a:r>
              <a:rPr lang="ro-RO" dirty="0"/>
              <a:t>– 90 copii participanti la programe remediale (after school), 90 pachete papetarie (materiale pentru activitatile de educatie si formare); 90 pachete hrana zilnica pe intreaga perioada a programelor remediale; 90 subventii acordate pentru elevi in valoare de 1800 lei / an</a:t>
            </a:r>
            <a:r>
              <a:rPr lang="ro-RO" dirty="0" smtClean="0"/>
              <a:t>. </a:t>
            </a:r>
            <a:r>
              <a:rPr lang="ro-RO" b="1" dirty="0"/>
              <a:t>Imbunatatiri/beneficii reale: </a:t>
            </a:r>
            <a:r>
              <a:rPr lang="ro-RO" dirty="0"/>
              <a:t>Elevii implicati in programe vor progresa din punct de vedere al rezultatelor la scoala in urma programelor de tip after school; cresterea accesului la educatie prin sprijinirea familiilor sarace sa isi inscrie copii la scoala si sa-i mentina in sistemul educational.</a:t>
            </a:r>
            <a:endParaRPr lang="en-US" dirty="0"/>
          </a:p>
        </p:txBody>
      </p:sp>
    </p:spTree>
    <p:extLst>
      <p:ext uri="{BB962C8B-B14F-4D97-AF65-F5344CB8AC3E}">
        <p14:creationId xmlns:p14="http://schemas.microsoft.com/office/powerpoint/2010/main" val="3542491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REZULTATELE PROIECTULUI</a:t>
            </a:r>
            <a:endParaRPr lang="en-US" dirty="0"/>
          </a:p>
        </p:txBody>
      </p:sp>
      <p:sp>
        <p:nvSpPr>
          <p:cNvPr id="3" name="Rectangle 2"/>
          <p:cNvSpPr/>
          <p:nvPr/>
        </p:nvSpPr>
        <p:spPr>
          <a:xfrm>
            <a:off x="715107" y="1711295"/>
            <a:ext cx="10832123" cy="3693319"/>
          </a:xfrm>
          <a:prstGeom prst="rect">
            <a:avLst/>
          </a:prstGeom>
        </p:spPr>
        <p:txBody>
          <a:bodyPr wrap="square">
            <a:spAutoFit/>
          </a:bodyPr>
          <a:lstStyle/>
          <a:p>
            <a:pPr algn="just"/>
            <a:r>
              <a:rPr lang="ro-RO" b="1" dirty="0"/>
              <a:t>Rezultat 3 </a:t>
            </a:r>
            <a:r>
              <a:rPr lang="ro-RO" dirty="0"/>
              <a:t>- 15 persoane (membri GT) participante la programe de tip ,,a doua sansa,,, 15 pachete papetarie (materiale direct atribuite sustinerii activitatilor de educatie si formare); 15 pachete hrana zilnica pe intreaga perioada programului de tip „a doua sansa”; 15 subventii acordate pentru elevi in valoare de 1800 lei / an. </a:t>
            </a:r>
            <a:r>
              <a:rPr lang="ro-RO" b="1" dirty="0" smtClean="0"/>
              <a:t>Imbunatatiri/beneficii </a:t>
            </a:r>
            <a:r>
              <a:rPr lang="ro-RO" b="1" dirty="0"/>
              <a:t>reale</a:t>
            </a:r>
            <a:r>
              <a:rPr lang="ro-RO" dirty="0"/>
              <a:t>: cresterea numarului de persoane care se reintorc in sistemul de invatamant, sprijinirea persoanelor participante in vederea </a:t>
            </a:r>
            <a:r>
              <a:rPr lang="ro-RO" dirty="0" smtClean="0"/>
              <a:t>continuarii/finalizarii </a:t>
            </a:r>
            <a:r>
              <a:rPr lang="ro-RO" dirty="0"/>
              <a:t>educatiei obligatorii, reducerea analfabetismului la nivelul comunitatii</a:t>
            </a:r>
            <a:r>
              <a:rPr lang="ro-RO" dirty="0" smtClean="0"/>
              <a:t>.</a:t>
            </a:r>
          </a:p>
          <a:p>
            <a:pPr algn="just"/>
            <a:endParaRPr lang="ro-RO" dirty="0"/>
          </a:p>
          <a:p>
            <a:pPr algn="just"/>
            <a:r>
              <a:rPr lang="ro-RO" b="1" dirty="0"/>
              <a:t>Rezultat 4 </a:t>
            </a:r>
            <a:r>
              <a:rPr lang="ro-RO" dirty="0"/>
              <a:t>- 100 tineri (membri GT din categoria de varsta 16-25 ani) participanti la programe de ucenicie; 100 subvenþii acordate angajatorilor pentru ucenici pentru o perioada de 12 luni; </a:t>
            </a:r>
            <a:r>
              <a:rPr lang="ro-RO" b="1" dirty="0" smtClean="0"/>
              <a:t>Imbunatatiri/beneficii </a:t>
            </a:r>
            <a:r>
              <a:rPr lang="ro-RO" b="1" dirty="0"/>
              <a:t>reale</a:t>
            </a:r>
            <a:r>
              <a:rPr lang="ro-RO" dirty="0"/>
              <a:t>: participantii vor invata o meserie la locul de munca si vor obtine o calificare care le va permite ocuparea unui loc de munca; cresterea gradului de ocupare si combaterea somajului in randul tinerilor, asigurarea de forta de munca calificata; facilitarea integrarii sociale a tinerilor ucenici si a obtinerii de catre acestia de venituri care sa le creasca niveul de trai.</a:t>
            </a:r>
            <a:endParaRPr lang="en-US" dirty="0"/>
          </a:p>
        </p:txBody>
      </p:sp>
    </p:spTree>
    <p:extLst>
      <p:ext uri="{BB962C8B-B14F-4D97-AF65-F5344CB8AC3E}">
        <p14:creationId xmlns:p14="http://schemas.microsoft.com/office/powerpoint/2010/main" val="2846919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REZULTATELE PROIECTULUI</a:t>
            </a:r>
            <a:endParaRPr lang="en-US" dirty="0"/>
          </a:p>
        </p:txBody>
      </p:sp>
      <p:sp>
        <p:nvSpPr>
          <p:cNvPr id="3" name="Rectangle 2"/>
          <p:cNvSpPr/>
          <p:nvPr/>
        </p:nvSpPr>
        <p:spPr>
          <a:xfrm>
            <a:off x="715107" y="1711295"/>
            <a:ext cx="10832123" cy="4801314"/>
          </a:xfrm>
          <a:prstGeom prst="rect">
            <a:avLst/>
          </a:prstGeom>
        </p:spPr>
        <p:txBody>
          <a:bodyPr wrap="square">
            <a:spAutoFit/>
          </a:bodyPr>
          <a:lstStyle/>
          <a:p>
            <a:pPr algn="just"/>
            <a:r>
              <a:rPr lang="ro-RO" b="1" dirty="0"/>
              <a:t>Rezultat 5 </a:t>
            </a:r>
            <a:r>
              <a:rPr lang="ro-RO" dirty="0"/>
              <a:t>- 493 membri ai grupului tinta participanti la programe de informare, consiliere, orientare si mediere pe piata muncii; 493 dosare de informare, consiliere, orientare si mediere pe piata muncii; 4 sedinte de informare / consiliere / orientare /mediere pe piata muncii pentru fiecare din cei 493 membri ai GT. </a:t>
            </a:r>
            <a:r>
              <a:rPr lang="ro-RO" b="1" dirty="0" smtClean="0"/>
              <a:t>Imbunatatiri/beneficii </a:t>
            </a:r>
            <a:r>
              <a:rPr lang="ro-RO" b="1" dirty="0"/>
              <a:t>reale</a:t>
            </a:r>
            <a:r>
              <a:rPr lang="ro-RO" dirty="0"/>
              <a:t>: 493 membri ai grupului tinta (adulti si tineri din categoria de varsta 16-25 ani) vor fi informati, consiliati, orientati si mediati pe piata muncii astfel incat sa poata fi indreptati spre programe de ucenicie, de formare profesionala (calificare) sau spre infiintarea unei afaceri; orientarea participantilor spre alegerea unei meserii/ocupatii care sa corespunda cerintelor pietei muncii, stimularea procesului de cautare si obtinere a unui loc de munca in randul membrillor GT consiliati;</a:t>
            </a:r>
          </a:p>
          <a:p>
            <a:pPr algn="just"/>
            <a:r>
              <a:rPr lang="ro-RO" b="1" dirty="0" smtClean="0"/>
              <a:t>Rezultat 6 </a:t>
            </a:r>
            <a:r>
              <a:rPr lang="ro-RO" dirty="0" smtClean="0"/>
              <a:t>- </a:t>
            </a:r>
            <a:r>
              <a:rPr lang="ro-RO" dirty="0"/>
              <a:t>375 membri ai grupului tinta participanti la programe de formare profesionala continua; 375 pachete de hrana zilnica pe parcursul intregului curs de calificare; 375 subventii pentru cursanþi; 375 contracte de formare incheiate cu participantii la cursuri. </a:t>
            </a:r>
            <a:r>
              <a:rPr lang="ro-RO" b="1" dirty="0" smtClean="0"/>
              <a:t>Imbunatatiri/beneficii </a:t>
            </a:r>
            <a:r>
              <a:rPr lang="ro-RO" b="1" dirty="0"/>
              <a:t>reale</a:t>
            </a:r>
            <a:r>
              <a:rPr lang="ro-RO" dirty="0"/>
              <a:t>: 375 persoane vor fi sprijinite in vederea obtinerii unei calificari prin subventiile si pachetele de hrana zilnica oferite in cadrul proiectului; 375 cursanti vor dobandi competentele necesare exercitarii unei meserii; obtinerea unei calificari va duce la cesterea sanselor de ocupare pe piata muncii in randul membrilor comunitatii, implicit si la obtinerea de venituri mai mari si la cresterea nivelului de trai la nivelul comunitatii, la dezvoltare personala a participantilor, integrarea sociala si cresterea stimei de sine.</a:t>
            </a:r>
            <a:endParaRPr lang="en-US" dirty="0"/>
          </a:p>
        </p:txBody>
      </p:sp>
    </p:spTree>
    <p:extLst>
      <p:ext uri="{BB962C8B-B14F-4D97-AF65-F5344CB8AC3E}">
        <p14:creationId xmlns:p14="http://schemas.microsoft.com/office/powerpoint/2010/main" val="3948309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REZULTATELE PROIECTULUI</a:t>
            </a:r>
            <a:endParaRPr lang="en-US" dirty="0"/>
          </a:p>
        </p:txBody>
      </p:sp>
      <p:sp>
        <p:nvSpPr>
          <p:cNvPr id="3" name="Rectangle 2"/>
          <p:cNvSpPr/>
          <p:nvPr/>
        </p:nvSpPr>
        <p:spPr>
          <a:xfrm>
            <a:off x="550985" y="1690026"/>
            <a:ext cx="11019692" cy="5078313"/>
          </a:xfrm>
          <a:prstGeom prst="rect">
            <a:avLst/>
          </a:prstGeom>
        </p:spPr>
        <p:txBody>
          <a:bodyPr wrap="square">
            <a:spAutoFit/>
          </a:bodyPr>
          <a:lstStyle/>
          <a:p>
            <a:pPr algn="just"/>
            <a:r>
              <a:rPr lang="ro-RO" b="1" dirty="0"/>
              <a:t>Rezultat 7 </a:t>
            </a:r>
            <a:r>
              <a:rPr lang="ro-RO" dirty="0"/>
              <a:t>– 170 locuri de munca subventionate; 170 locuri de munca create pentru membrii grupului tinta; acordarea a unui numar total de 170 subventii angajatorilor pe o perioada de 12 luni pentru persoanele </a:t>
            </a:r>
            <a:r>
              <a:rPr lang="ro-RO" dirty="0" smtClean="0"/>
              <a:t>angajate. </a:t>
            </a:r>
            <a:r>
              <a:rPr lang="ro-RO" b="1" dirty="0" smtClean="0"/>
              <a:t>Imbunatatiri/beneficii </a:t>
            </a:r>
            <a:r>
              <a:rPr lang="ro-RO" b="1" dirty="0"/>
              <a:t>reale</a:t>
            </a:r>
            <a:r>
              <a:rPr lang="ro-RO" dirty="0"/>
              <a:t>: ridicarea gradului de ocupare la nivelul comunitatii; sprijinirea angajatorilor pentru crearea a 170 locuri de munca pentru membrii grupului tinta; cresterea veniturilor si implicit a nivelului de trai pentru persoanele angajate din cadrul comunitatii marginalizate; cresterea experientei profesionale pentru membrii GT angajati </a:t>
            </a:r>
            <a:endParaRPr lang="ro-RO" dirty="0" smtClean="0"/>
          </a:p>
          <a:p>
            <a:pPr algn="just"/>
            <a:endParaRPr lang="ro-RO" dirty="0"/>
          </a:p>
          <a:p>
            <a:pPr algn="just"/>
            <a:r>
              <a:rPr lang="ro-RO" b="1" dirty="0"/>
              <a:t>Rezultat 8 </a:t>
            </a:r>
            <a:r>
              <a:rPr lang="ro-RO" dirty="0"/>
              <a:t>– 18 persoane (membri GT) asistate in vederea infiintarii unei afaceri, 18 persoane (membri GT) participante la curs de formare profesionala de initiere in competente antreprenoriale, selectarea a 18 planuri de afaceri in vederea initierii unei afaceri, 18 firme infiintate. </a:t>
            </a:r>
            <a:r>
              <a:rPr lang="ro-RO" b="1" dirty="0" smtClean="0"/>
              <a:t>Imbunatatiri/beneficii </a:t>
            </a:r>
            <a:r>
              <a:rPr lang="ro-RO" b="1" dirty="0"/>
              <a:t>reale</a:t>
            </a:r>
            <a:r>
              <a:rPr lang="ro-RO" dirty="0"/>
              <a:t>: sprijinirea a 18 membri ai grupului tinta in vederea infiintarii unei afaceri; crearea de noi companii va aduce plus valoare comunitatii marginalizate; dezvoltarea unui microclimat antreprenorial local</a:t>
            </a:r>
            <a:r>
              <a:rPr lang="ro-RO" dirty="0" smtClean="0"/>
              <a:t>.</a:t>
            </a:r>
          </a:p>
          <a:p>
            <a:pPr algn="just"/>
            <a:endParaRPr lang="ro-RO" dirty="0"/>
          </a:p>
          <a:p>
            <a:pPr algn="just"/>
            <a:r>
              <a:rPr lang="ro-RO" b="1" dirty="0"/>
              <a:t>Rezultat 9 </a:t>
            </a:r>
            <a:r>
              <a:rPr lang="ro-RO" dirty="0"/>
              <a:t>- 18 micro-grant-uri </a:t>
            </a:r>
            <a:r>
              <a:rPr lang="ro-RO" dirty="0" smtClean="0"/>
              <a:t>acordate. </a:t>
            </a:r>
            <a:r>
              <a:rPr lang="ro-RO" b="1" dirty="0"/>
              <a:t>Imbunatatiri/beneficii reale</a:t>
            </a:r>
            <a:r>
              <a:rPr lang="ro-RO" dirty="0"/>
              <a:t>: sprijinirea a 18 firme nou infiintate de catre 18 membri ai GT prin acordarea de subventii (micrograntu- uri); dezvoltarea unui microclimat antreprenorial local; crearea a cel putin unui loc de munca in cadrul unei firme nou infiintate; cresterea nivelului de trai si imbunatatirea calitatii vietii atat la nivel de comunitate dar si individual prin obtinerea de venituri a persoanelor angajate in cele 18 firme infiintate.</a:t>
            </a:r>
            <a:endParaRPr lang="en-US" dirty="0"/>
          </a:p>
        </p:txBody>
      </p:sp>
    </p:spTree>
    <p:extLst>
      <p:ext uri="{BB962C8B-B14F-4D97-AF65-F5344CB8AC3E}">
        <p14:creationId xmlns:p14="http://schemas.microsoft.com/office/powerpoint/2010/main" val="1451456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REZULTATELE PROIECTULUI</a:t>
            </a:r>
            <a:endParaRPr lang="en-US" dirty="0"/>
          </a:p>
        </p:txBody>
      </p:sp>
      <p:sp>
        <p:nvSpPr>
          <p:cNvPr id="3" name="Rectangle 2"/>
          <p:cNvSpPr/>
          <p:nvPr/>
        </p:nvSpPr>
        <p:spPr>
          <a:xfrm>
            <a:off x="480646" y="1725701"/>
            <a:ext cx="11148646" cy="5078313"/>
          </a:xfrm>
          <a:prstGeom prst="rect">
            <a:avLst/>
          </a:prstGeom>
        </p:spPr>
        <p:txBody>
          <a:bodyPr wrap="square">
            <a:spAutoFit/>
          </a:bodyPr>
          <a:lstStyle/>
          <a:p>
            <a:pPr algn="just"/>
            <a:r>
              <a:rPr lang="ro-RO" b="1" dirty="0"/>
              <a:t>Rezultat 10 </a:t>
            </a:r>
            <a:r>
              <a:rPr lang="ro-RO" dirty="0"/>
              <a:t>- 3 servicii functionale (servicii medicale, medico-sociale si sociale) care sunt sprijinite la nivel de comunitate marginalizata, 1 platforma sociala online, 1 echipa mobila </a:t>
            </a:r>
            <a:r>
              <a:rPr lang="ro-RO" dirty="0" smtClean="0"/>
              <a:t>multifunctionala. </a:t>
            </a:r>
            <a:r>
              <a:rPr lang="ro-RO" b="1" dirty="0" smtClean="0"/>
              <a:t>Imbunatatiri/beneficii </a:t>
            </a:r>
            <a:r>
              <a:rPr lang="ro-RO" b="1" dirty="0"/>
              <a:t>reale: </a:t>
            </a:r>
            <a:r>
              <a:rPr lang="ro-RO" dirty="0"/>
              <a:t>toti membrii grupului tinta vor beneficia de cele 3 servicii sprijinite in cadrul comunitatii marginalizate, toti membrii GT vor fi informati cu privire la planificarea familiala, metode de preventie a aparitiei bolilor, prevenirea si combaterea violentei in familie, egalitatea de sanse si nediscriminarea, necesitatea implicarii active a femeilor pe piata muncii, integrarea in comunitate, prevenirea abandonarii copiilor de catre mamele singure sau de catre familiile cu foarte multi copii, metode si mijloace de crestere a calitatii vietii, igiena corporala, etc; prin sprijinirea serviciilor medicale, medico-sociale si sociale la nivelul comunitatii marginalizate, toti membrii grupului tinta vor primi in mod regulat pachete continand produse de igiena personala (de ex. sapun, pasta de dinti, periuta de dinti, etc.); platforma sociala online va face cunoscute problemele comunitatii marginalizate la nivel national</a:t>
            </a:r>
            <a:r>
              <a:rPr lang="ro-RO" dirty="0" smtClean="0"/>
              <a:t>.</a:t>
            </a:r>
          </a:p>
          <a:p>
            <a:pPr algn="just"/>
            <a:endParaRPr lang="ro-RO" dirty="0"/>
          </a:p>
          <a:p>
            <a:pPr algn="just"/>
            <a:r>
              <a:rPr lang="ro-RO" b="1" dirty="0"/>
              <a:t>Rezultat 11 </a:t>
            </a:r>
            <a:r>
              <a:rPr lang="ro-RO" dirty="0"/>
              <a:t>- 3 parteneriate incheiate in cadrul Regiunii de dezvoltare a proiectului cu furnizori de servicii medicale / sociale / medico-sociale din societatea civila </a:t>
            </a:r>
            <a:r>
              <a:rPr lang="ro-RO" b="1" dirty="0" smtClean="0"/>
              <a:t>Imbunatatiri/beneficii </a:t>
            </a:r>
            <a:r>
              <a:rPr lang="ro-RO" b="1" dirty="0"/>
              <a:t>reale</a:t>
            </a:r>
            <a:r>
              <a:rPr lang="ro-RO" dirty="0"/>
              <a:t>: imbunatatirea calitatii vietii tuturor membrilor gruului tinta care vor beneficia de serviciile prestate (sociale / medicale / medico-sociale) in urma incheierii celor 3 parteneriate; dezvoltarea serviciilor sociale / medicale / medicosociale de care beneficiaza membrii GT, prin colaborarea cu alti furnizori de astfel de servicii cu care se vor incheia parteneriatele.</a:t>
            </a:r>
            <a:endParaRPr lang="en-US" dirty="0"/>
          </a:p>
        </p:txBody>
      </p:sp>
    </p:spTree>
    <p:extLst>
      <p:ext uri="{BB962C8B-B14F-4D97-AF65-F5344CB8AC3E}">
        <p14:creationId xmlns:p14="http://schemas.microsoft.com/office/powerpoint/2010/main" val="1576808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Banded Design Yellow 16x9">
  <a:themeElements>
    <a:clrScheme name="Banded_Design_Yellow">
      <a:dk1>
        <a:srgbClr val="323232"/>
      </a:dk1>
      <a:lt1>
        <a:sysClr val="window" lastClr="FFFFFF"/>
      </a:lt1>
      <a:dk2>
        <a:srgbClr val="000000"/>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Banded_Design_Yellow">
      <a:dk1>
        <a:srgbClr val="595959"/>
      </a:dk1>
      <a:lt1>
        <a:sysClr val="window" lastClr="FFFFFF"/>
      </a:lt1>
      <a:dk2>
        <a:srgbClr val="323232"/>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nded_Design_Yellow">
      <a:dk1>
        <a:srgbClr val="595959"/>
      </a:dk1>
      <a:lt1>
        <a:sysClr val="window" lastClr="FFFFFF"/>
      </a:lt1>
      <a:dk2>
        <a:srgbClr val="323232"/>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66677B1-365E-411F-9971-C788BC2975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Yellow banded design presentation (widescreen)</Template>
  <TotalTime>0</TotalTime>
  <Words>3030</Words>
  <Application>Microsoft Office PowerPoint</Application>
  <PresentationFormat>Custom</PresentationFormat>
  <Paragraphs>167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Banded Design Yellow 16x9</vt:lpstr>
      <vt:lpstr>„Măsuri active pentru integrare socială”</vt:lpstr>
      <vt:lpstr>OBIECTIVUL PROIECTULUI</vt:lpstr>
      <vt:lpstr>OBIECTIVELE SPECIFICE ALE PROIECTULUI</vt:lpstr>
      <vt:lpstr>OBIECTIVELE SPECIFICE ALE PROIECTULUI</vt:lpstr>
      <vt:lpstr>REZULTATELE PROIECTULUI</vt:lpstr>
      <vt:lpstr>REZULTATELE PROIECTULUI</vt:lpstr>
      <vt:lpstr>REZULTATELE PROIECTULUI</vt:lpstr>
      <vt:lpstr>REZULTATELE PROIECTULUI</vt:lpstr>
      <vt:lpstr>REZULTATELE PROIECTULUI</vt:lpstr>
      <vt:lpstr>REZULTATELE PROIECTULUI</vt:lpstr>
      <vt:lpstr>REZULTATELE PROIECTULUI</vt:lpstr>
      <vt:lpstr>REZULTATELE PROIECTULUI</vt:lpstr>
      <vt:lpstr>REZULTATELE PROIECTULUI</vt:lpstr>
      <vt:lpstr>ACTIVITATILE PROIECTULUI</vt:lpstr>
      <vt:lpstr>ACTIVITATILE PROIECTULUI</vt:lpstr>
      <vt:lpstr>ACTIVITATILE PROIECTULUI</vt:lpstr>
      <vt:lpstr>ACTIVITATILE PROIECTULUI</vt:lpstr>
      <vt:lpstr>INDICATORII PROIECTULUI</vt:lpstr>
      <vt:lpstr>INDICATORII PROIECTULUI</vt:lpstr>
      <vt:lpstr>PRIMAR: Lidia Adriana ZAVELEA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2017-09-26T09:07:59Z</dcterms:created>
  <dcterms:modified xsi:type="dcterms:W3CDTF">2017-09-28T13:09:26Z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TC029009979991</vt:lpwstr>
  </property>
</Properties>
</file>